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67" r:id="rId2"/>
    <p:sldId id="256" r:id="rId3"/>
    <p:sldId id="286" r:id="rId4"/>
    <p:sldId id="258" r:id="rId5"/>
    <p:sldId id="319" r:id="rId6"/>
    <p:sldId id="302" r:id="rId7"/>
    <p:sldId id="323" r:id="rId8"/>
    <p:sldId id="320" r:id="rId9"/>
    <p:sldId id="326" r:id="rId10"/>
    <p:sldId id="325" r:id="rId11"/>
    <p:sldId id="324" r:id="rId12"/>
    <p:sldId id="356" r:id="rId13"/>
    <p:sldId id="357" r:id="rId14"/>
    <p:sldId id="328" r:id="rId15"/>
    <p:sldId id="329" r:id="rId16"/>
    <p:sldId id="358" r:id="rId17"/>
    <p:sldId id="330" r:id="rId18"/>
    <p:sldId id="359" r:id="rId19"/>
    <p:sldId id="332" r:id="rId20"/>
    <p:sldId id="333" r:id="rId21"/>
    <p:sldId id="360" r:id="rId22"/>
    <p:sldId id="341" r:id="rId23"/>
    <p:sldId id="340" r:id="rId24"/>
    <p:sldId id="361" r:id="rId25"/>
    <p:sldId id="339" r:id="rId26"/>
    <p:sldId id="362" r:id="rId27"/>
    <p:sldId id="334" r:id="rId28"/>
    <p:sldId id="335" r:id="rId29"/>
    <p:sldId id="347" r:id="rId30"/>
    <p:sldId id="363" r:id="rId31"/>
    <p:sldId id="349" r:id="rId32"/>
    <p:sldId id="348" r:id="rId33"/>
    <p:sldId id="345" r:id="rId34"/>
    <p:sldId id="344" r:id="rId35"/>
    <p:sldId id="343" r:id="rId36"/>
    <p:sldId id="364" r:id="rId37"/>
    <p:sldId id="342" r:id="rId38"/>
    <p:sldId id="353" r:id="rId39"/>
    <p:sldId id="350" r:id="rId40"/>
    <p:sldId id="365" r:id="rId41"/>
    <p:sldId id="352" r:id="rId42"/>
    <p:sldId id="351" r:id="rId43"/>
    <p:sldId id="366" r:id="rId44"/>
  </p:sldIdLst>
  <p:sldSz cx="9144000" cy="6858000" type="screen4x3"/>
  <p:notesSz cx="9144000" cy="6858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tified Windows" initials="C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65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6" autoAdjust="0"/>
  </p:normalViewPr>
  <p:slideViewPr>
    <p:cSldViewPr>
      <p:cViewPr varScale="1">
        <p:scale>
          <a:sx n="125" d="100"/>
          <a:sy n="125" d="100"/>
        </p:scale>
        <p:origin x="-12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27T03:53:15.679" idx="1">
    <p:pos x="5215" y="3838"/>
    <p:text>Подредактирован стиль оформления слайдов</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defRPr>
            </a:lvl1pPr>
          </a:lstStyle>
          <a:p>
            <a:pPr>
              <a:defRPr/>
            </a:pPr>
            <a:fld id="{CC43DD30-AE1D-413C-AB6A-7756C051E8A0}" type="datetimeFigureOut">
              <a:rPr lang="ru-RU"/>
              <a:pPr>
                <a:defRPr/>
              </a:pPr>
              <a:t>27.12.2018</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829C585-0632-465B-87D9-7A3892626BFA}" type="slidenum">
              <a:rPr lang="ru-RU"/>
              <a:pPr/>
              <a:t>‹#›</a:t>
            </a:fld>
            <a:endParaRPr lang="ru-RU" dirty="0"/>
          </a:p>
        </p:txBody>
      </p:sp>
    </p:spTree>
    <p:extLst>
      <p:ext uri="{BB962C8B-B14F-4D97-AF65-F5344CB8AC3E}">
        <p14:creationId xmlns:p14="http://schemas.microsoft.com/office/powerpoint/2010/main" val="1043165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0B0E553A-3D4D-4215-B58C-4C95BD18D315}" type="slidenum">
              <a:rPr lang="ru-RU" altLang="ru-RU"/>
              <a:pPr/>
              <a:t>‹#›</a:t>
            </a:fld>
            <a:endParaRPr lang="ru-RU"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54C08B9E-D1B3-441E-959C-78511030D7D6}" type="slidenum">
              <a:rPr lang="ru-RU" altLang="ru-RU"/>
              <a:pPr/>
              <a:t>‹#›</a:t>
            </a:fld>
            <a:endParaRPr lang="ru-RU"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EBEDB51D-1858-44ED-B262-AB654C9EA9AB}" type="slidenum">
              <a:rPr lang="ru-RU" altLang="ru-RU"/>
              <a:pPr/>
              <a:t>‹#›</a:t>
            </a:fld>
            <a:endParaRPr lang="ru-RU" alt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7"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8" name="Rectangle 6"/>
          <p:cNvSpPr>
            <a:spLocks noGrp="1" noChangeArrowheads="1"/>
          </p:cNvSpPr>
          <p:nvPr>
            <p:ph type="sldNum" sz="quarter" idx="12"/>
          </p:nvPr>
        </p:nvSpPr>
        <p:spPr>
          <a:ln/>
        </p:spPr>
        <p:txBody>
          <a:bodyPr/>
          <a:lstStyle>
            <a:lvl1pPr>
              <a:defRPr/>
            </a:lvl1pPr>
          </a:lstStyle>
          <a:p>
            <a:fld id="{37791C83-BFB7-42D3-A694-70A8724396B3}" type="slidenum">
              <a:rPr lang="ru-RU" altLang="ru-RU"/>
              <a:pPr/>
              <a:t>‹#›</a:t>
            </a:fld>
            <a:endParaRPr lang="ru-RU" alt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7D18B2F0-9688-4339-AA0D-BA437B8242CC}" type="slidenum">
              <a:rPr lang="ru-RU" altLang="ru-RU"/>
              <a:pPr/>
              <a:t>‹#›</a:t>
            </a:fld>
            <a:endParaRPr lang="ru-RU" alt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62E5BF2F-4C91-4229-A79A-FA729B27A0D1}" type="slidenum">
              <a:rPr lang="ru-RU" altLang="ru-RU"/>
              <a:pPr/>
              <a:t>‹#›</a:t>
            </a:fld>
            <a:endParaRPr lang="ru-RU"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D85EE91E-C24A-4236-AE61-309635225AB9}" type="slidenum">
              <a:rPr lang="ru-RU" altLang="ru-RU"/>
              <a:pPr/>
              <a:t>‹#›</a:t>
            </a:fld>
            <a:endParaRPr lang="ru-RU"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8D429D8D-BAA2-4513-B1EF-428951F2CE0B}" type="slidenum">
              <a:rPr lang="ru-RU" altLang="ru-RU"/>
              <a:pPr/>
              <a:t>‹#›</a:t>
            </a:fld>
            <a:endParaRPr lang="ru-RU"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8199D77-2790-4BA9-A47A-CE8919708549}" type="slidenum">
              <a:rPr lang="ru-RU" altLang="ru-RU"/>
              <a:pPr/>
              <a:t>‹#›</a:t>
            </a:fld>
            <a:endParaRPr lang="ru-RU"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9" name="Rectangle 6"/>
          <p:cNvSpPr>
            <a:spLocks noGrp="1" noChangeArrowheads="1"/>
          </p:cNvSpPr>
          <p:nvPr>
            <p:ph type="sldNum" sz="quarter" idx="12"/>
          </p:nvPr>
        </p:nvSpPr>
        <p:spPr>
          <a:ln/>
        </p:spPr>
        <p:txBody>
          <a:bodyPr/>
          <a:lstStyle>
            <a:lvl1pPr>
              <a:defRPr/>
            </a:lvl1pPr>
          </a:lstStyle>
          <a:p>
            <a:fld id="{FE0C5C9D-EA47-402A-9974-458C207FE55B}" type="slidenum">
              <a:rPr lang="ru-RU" altLang="ru-RU"/>
              <a:pPr/>
              <a:t>‹#›</a:t>
            </a:fld>
            <a:endParaRPr lang="ru-RU"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5" name="Rectangle 6"/>
          <p:cNvSpPr>
            <a:spLocks noGrp="1" noChangeArrowheads="1"/>
          </p:cNvSpPr>
          <p:nvPr>
            <p:ph type="sldNum" sz="quarter" idx="12"/>
          </p:nvPr>
        </p:nvSpPr>
        <p:spPr>
          <a:ln/>
        </p:spPr>
        <p:txBody>
          <a:bodyPr/>
          <a:lstStyle>
            <a:lvl1pPr>
              <a:defRPr/>
            </a:lvl1pPr>
          </a:lstStyle>
          <a:p>
            <a:fld id="{2400D776-B872-4ED9-A743-D972228142DC}" type="slidenum">
              <a:rPr lang="ru-RU" altLang="ru-RU"/>
              <a:pPr/>
              <a:t>‹#›</a:t>
            </a:fld>
            <a:endParaRPr lang="ru-RU"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4" name="Rectangle 6"/>
          <p:cNvSpPr>
            <a:spLocks noGrp="1" noChangeArrowheads="1"/>
          </p:cNvSpPr>
          <p:nvPr>
            <p:ph type="sldNum" sz="quarter" idx="12"/>
          </p:nvPr>
        </p:nvSpPr>
        <p:spPr>
          <a:ln/>
        </p:spPr>
        <p:txBody>
          <a:bodyPr/>
          <a:lstStyle>
            <a:lvl1pPr>
              <a:defRPr/>
            </a:lvl1pPr>
          </a:lstStyle>
          <a:p>
            <a:fld id="{8F6E2073-D353-4A15-A73A-CFA2C0640430}" type="slidenum">
              <a:rPr lang="ru-RU" altLang="ru-RU"/>
              <a:pPr/>
              <a:t>‹#›</a:t>
            </a:fld>
            <a:endParaRPr lang="ru-RU"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ED4C2BF-7CDA-47D0-88B7-1AEAA9166E07}" type="slidenum">
              <a:rPr lang="ru-RU" altLang="ru-RU"/>
              <a:pPr/>
              <a:t>‹#›</a:t>
            </a:fld>
            <a:endParaRPr lang="ru-RU"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9761077-2A14-4599-9853-BCF24E8498E5}" type="slidenum">
              <a:rPr lang="ru-RU" altLang="ru-RU"/>
              <a:pPr/>
              <a:t>‹#›</a:t>
            </a:fld>
            <a:endParaRPr lang="ru-RU"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ltLang="ru-R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ltLang="ru-R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0A65C6A-7ACB-4CD8-B071-B14634A65CE9}" type="slidenum">
              <a:rPr lang="ru-RU" altLang="ru-RU"/>
              <a:pPr/>
              <a:t>‹#›</a:t>
            </a:fld>
            <a:endParaRPr lang="ru-RU"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1470025"/>
          </a:xfrm>
        </p:spPr>
        <p:txBody>
          <a:bodyPr/>
          <a:lstStyle/>
          <a:p>
            <a:r>
              <a:rPr lang="ru-RU" sz="3600" b="1" dirty="0" smtClean="0">
                <a:solidFill>
                  <a:schemeClr val="accent2">
                    <a:lumMod val="50000"/>
                  </a:schemeClr>
                </a:solidFill>
              </a:rPr>
              <a:t>Технологии обеспечения информационной безопасности</a:t>
            </a:r>
            <a:endParaRPr lang="ru-RU" sz="3600" b="1" dirty="0">
              <a:solidFill>
                <a:schemeClr val="accent2">
                  <a:lumMod val="50000"/>
                </a:schemeClr>
              </a:solidFill>
            </a:endParaRPr>
          </a:p>
        </p:txBody>
      </p:sp>
      <p:sp>
        <p:nvSpPr>
          <p:cNvPr id="3" name="Подзаголовок 2"/>
          <p:cNvSpPr>
            <a:spLocks noGrp="1"/>
          </p:cNvSpPr>
          <p:nvPr>
            <p:ph type="subTitle" idx="1"/>
          </p:nvPr>
        </p:nvSpPr>
        <p:spPr>
          <a:xfrm>
            <a:off x="2411760" y="4725144"/>
            <a:ext cx="6400800" cy="1752600"/>
          </a:xfrm>
        </p:spPr>
        <p:txBody>
          <a:bodyPr/>
          <a:lstStyle/>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err="1">
                <a:solidFill>
                  <a:schemeClr val="accent2">
                    <a:lumMod val="25000"/>
                  </a:schemeClr>
                </a:solidFill>
                <a:cs typeface="Times New Roman" pitchFamily="18" charset="0"/>
              </a:rPr>
              <a:t>Сторожук</a:t>
            </a:r>
            <a:r>
              <a:rPr lang="ru-RU" altLang="ru-RU" sz="2400" b="1" i="1" dirty="0">
                <a:solidFill>
                  <a:schemeClr val="accent2">
                    <a:lumMod val="25000"/>
                  </a:schemeClr>
                </a:solidFill>
                <a:cs typeface="Times New Roman" pitchFamily="18" charset="0"/>
              </a:rPr>
              <a:t>  Николай  Леонидович</a:t>
            </a:r>
          </a:p>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a:solidFill>
                  <a:schemeClr val="accent2">
                    <a:lumMod val="25000"/>
                  </a:schemeClr>
                </a:solidFill>
                <a:cs typeface="Times New Roman" pitchFamily="18" charset="0"/>
              </a:rPr>
              <a:t>доцент кафедры </a:t>
            </a:r>
            <a:r>
              <a:rPr lang="ru-RU" altLang="ru-RU" sz="2400" b="1" i="1" dirty="0" smtClean="0">
                <a:solidFill>
                  <a:schemeClr val="accent2">
                    <a:lumMod val="25000"/>
                  </a:schemeClr>
                </a:solidFill>
                <a:cs typeface="Times New Roman" pitchFamily="18" charset="0"/>
              </a:rPr>
              <a:t>ЗСС, </a:t>
            </a:r>
            <a:r>
              <a:rPr lang="ru-RU" altLang="ru-RU" sz="2400" b="1" i="1" dirty="0">
                <a:solidFill>
                  <a:schemeClr val="accent2">
                    <a:lumMod val="25000"/>
                  </a:schemeClr>
                </a:solidFill>
                <a:cs typeface="Times New Roman" pitchFamily="18" charset="0"/>
              </a:rPr>
              <a:t>к.т.н.</a:t>
            </a:r>
            <a:endParaRPr lang="ru-RU" altLang="ru-RU" sz="2400" i="1" dirty="0">
              <a:solidFill>
                <a:schemeClr val="accent2">
                  <a:lumMod val="25000"/>
                </a:schemeClr>
              </a:solidFill>
              <a:cs typeface="Times New Roman" pitchFamily="18" charset="0"/>
            </a:endParaRPr>
          </a:p>
          <a:p>
            <a:pPr eaLnBrk="1" hangingPunct="1">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altLang="ru-RU" sz="2400" i="1" dirty="0">
              <a:solidFill>
                <a:schemeClr val="accent2">
                  <a:lumMod val="25000"/>
                </a:schemeClr>
              </a:solidFill>
            </a:endParaRPr>
          </a:p>
          <a:p>
            <a:endParaRPr lang="ru-RU" sz="2400" dirty="0">
              <a:solidFill>
                <a:schemeClr val="accent2">
                  <a:lumMod val="25000"/>
                </a:schemeClr>
              </a:solidFill>
            </a:endParaRPr>
          </a:p>
        </p:txBody>
      </p:sp>
      <p:sp>
        <p:nvSpPr>
          <p:cNvPr id="4" name="Прямоугольник 3"/>
          <p:cNvSpPr/>
          <p:nvPr/>
        </p:nvSpPr>
        <p:spPr>
          <a:xfrm>
            <a:off x="3563888" y="2885069"/>
            <a:ext cx="1721946" cy="369332"/>
          </a:xfrm>
          <a:prstGeom prst="rect">
            <a:avLst/>
          </a:prstGeom>
        </p:spPr>
        <p:txBody>
          <a:bodyPr wrap="none">
            <a:spAutoFit/>
          </a:bodyPr>
          <a:lstStyle/>
          <a:p>
            <a:pPr algn="ctr" eaLnBrk="1" hangingPunct="1"/>
            <a:r>
              <a:rPr lang="ru-RU" altLang="ru-RU" b="1" dirty="0"/>
              <a:t>ЛЕКЦИЯ № </a:t>
            </a:r>
            <a:r>
              <a:rPr lang="ru-RU" altLang="ru-RU" b="1" dirty="0" smtClean="0"/>
              <a:t>2 </a:t>
            </a:r>
            <a:endParaRPr lang="ru-RU" altLang="ru-RU" b="1" dirty="0"/>
          </a:p>
        </p:txBody>
      </p:sp>
    </p:spTree>
    <p:extLst>
      <p:ext uri="{BB962C8B-B14F-4D97-AF65-F5344CB8AC3E}">
        <p14:creationId xmlns:p14="http://schemas.microsoft.com/office/powerpoint/2010/main" val="362482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016758"/>
          </a:xfrm>
          <a:prstGeom prst="rect">
            <a:avLst/>
          </a:prstGeom>
          <a:noFill/>
          <a:ln w="9525">
            <a:noFill/>
            <a:miter lim="800000"/>
            <a:headEnd/>
            <a:tailEnd/>
          </a:ln>
          <a:effectLst/>
        </p:spPr>
        <p:txBody>
          <a:bodyPr>
            <a:spAutoFit/>
          </a:bodyPr>
          <a:lstStyle/>
          <a:p>
            <a:pPr marL="457200" indent="-457200">
              <a:lnSpc>
                <a:spcPct val="150000"/>
              </a:lnSpc>
            </a:pPr>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восстановление функционирования значимых объектов критической информационной инфраструктуры, в том числе за счет создания и хранения резервных копий необходимой для этого информации;</a:t>
            </a:r>
            <a:endParaRPr lang="en-US" sz="2000" dirty="0" smtClean="0">
              <a:latin typeface="Calibri" panose="020F0502020204030204" pitchFamily="34" charset="0"/>
              <a:cs typeface="Calibri" panose="020F0502020204030204" pitchFamily="34" charset="0"/>
            </a:endParaRPr>
          </a:p>
          <a:p>
            <a:pPr marL="457200" indent="-457200">
              <a:lnSpc>
                <a:spcPct val="150000"/>
              </a:lnSpc>
            </a:pPr>
            <a:r>
              <a:rPr lang="en-US" sz="2000" dirty="0">
                <a:latin typeface="Calibri" panose="020F0502020204030204" pitchFamily="34" charset="0"/>
                <a:cs typeface="Calibri" panose="020F0502020204030204" pitchFamily="34" charset="0"/>
              </a:rPr>
              <a:t>	</a:t>
            </a:r>
            <a:endParaRPr lang="en-US" sz="2000" dirty="0" smtClean="0">
              <a:latin typeface="Calibri" panose="020F0502020204030204" pitchFamily="34" charset="0"/>
              <a:cs typeface="Calibri" panose="020F0502020204030204" pitchFamily="34" charset="0"/>
            </a:endParaRPr>
          </a:p>
          <a:p>
            <a:pPr marL="457200"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непрерывное взаимодействие с государственной системой обнаружения, предупреждения и ликвидации последствий компьютерных атак на информационные ресурсы Российской Федерации, которое осуществляется в соответствии со статьей 5 Федерального закона </a:t>
            </a:r>
            <a:r>
              <a:rPr lang="ru-RU" sz="2000" b="1" dirty="0" smtClean="0">
                <a:latin typeface="Calibri" panose="020F0502020204030204" pitchFamily="34" charset="0"/>
                <a:cs typeface="Calibri" panose="020F0502020204030204" pitchFamily="34" charset="0"/>
              </a:rPr>
              <a:t>«О безопасности критической информационной инфраструктуры Российской Федерации».</a:t>
            </a:r>
          </a:p>
          <a:p>
            <a:pPr marL="457200" indent="-457200"/>
            <a:r>
              <a:rPr lang="ru-RU" sz="2000" dirty="0" smtClean="0">
                <a:latin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wrap="square">
            <a:spAutoFit/>
          </a:bodyPr>
          <a:lstStyle/>
          <a:p>
            <a:pPr indent="-457200">
              <a:lnSpc>
                <a:spcPct val="150000"/>
              </a:lnSpc>
            </a:pPr>
            <a:r>
              <a:rPr lang="ru-RU" sz="2000" dirty="0" smtClean="0">
                <a:latin typeface="Calibri" panose="020F0502020204030204" pitchFamily="34" charset="0"/>
                <a:cs typeface="Calibri" panose="020F0502020204030204" pitchFamily="34" charset="0"/>
              </a:rPr>
              <a:t>7. Создаваемые системы безопасности должны соответствовать требованиям, предъявляемым к:</a:t>
            </a:r>
            <a:endParaRPr lang="en-US"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 силам обеспечения безопасности значимых объектов инфраструктуры;  </a:t>
            </a:r>
          </a:p>
          <a:p>
            <a:pPr indent="-457200">
              <a:lnSpc>
                <a:spcPct val="150000"/>
              </a:lnSpc>
            </a:pPr>
            <a:endParaRPr lang="en-US"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 программным и программно-аппаратным средствам, применяемым для обеспечения безопасности значимых объектов инфраструктуры; </a:t>
            </a:r>
          </a:p>
          <a:p>
            <a:pPr indent="-457200">
              <a:lnSpc>
                <a:spcPct val="150000"/>
              </a:lnSpc>
            </a:pPr>
            <a:endParaRPr lang="en-US" sz="2000" dirty="0" smtClean="0">
              <a:latin typeface="Calibri" panose="020F0502020204030204" pitchFamily="34" charset="0"/>
              <a:cs typeface="Calibri" panose="020F0502020204030204" pitchFamily="34" charset="0"/>
            </a:endParaRPr>
          </a:p>
          <a:p>
            <a:pPr>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организационно-распорядительным документам по безопасности значимых объектов; </a:t>
            </a:r>
            <a:br>
              <a:rPr lang="ru-RU" sz="2000" dirty="0" smtClean="0">
                <a:latin typeface="Calibri" panose="020F0502020204030204" pitchFamily="34" charset="0"/>
                <a:cs typeface="Calibri" panose="020F0502020204030204" pitchFamily="34" charset="0"/>
              </a:rPr>
            </a:br>
            <a:endParaRPr lang="en-US" sz="2000" dirty="0" smtClean="0">
              <a:latin typeface="Calibri" panose="020F0502020204030204" pitchFamily="34" charset="0"/>
              <a:cs typeface="Calibri" panose="020F0502020204030204" pitchFamily="34" charset="0"/>
            </a:endParaRPr>
          </a:p>
          <a:p>
            <a:pPr>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функционированию системы безопасности в части организации работ по обеспечению безопасности значимых объектов инфраструктуры.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5"/>
            <a:ext cx="8569325" cy="6432530"/>
          </a:xfrm>
          <a:prstGeom prst="rect">
            <a:avLst/>
          </a:prstGeom>
          <a:noFill/>
          <a:ln w="9525">
            <a:noFill/>
            <a:miter lim="800000"/>
            <a:headEnd/>
            <a:tailEnd/>
          </a:ln>
          <a:effectLst/>
        </p:spPr>
        <p:txBody>
          <a:bodyPr wrap="square">
            <a:spAutoFit/>
          </a:bodyPr>
          <a:lstStyle/>
          <a:p>
            <a:pPr marL="457200" indent="-457200" algn="just">
              <a:defRPr/>
            </a:pPr>
            <a:r>
              <a:rPr lang="ru-RU" sz="2000" dirty="0" smtClean="0"/>
              <a:t>   </a:t>
            </a:r>
          </a:p>
          <a:p>
            <a:pPr marL="457200" indent="-457200"/>
            <a:r>
              <a:rPr lang="ru-RU" sz="2400" dirty="0" smtClean="0">
                <a:solidFill>
                  <a:schemeClr val="accent1">
                    <a:lumMod val="50000"/>
                  </a:schemeClr>
                </a:solidFill>
              </a:rPr>
              <a:t>II. </a:t>
            </a:r>
            <a:r>
              <a:rPr lang="en-US" sz="2400" dirty="0" smtClean="0">
                <a:solidFill>
                  <a:schemeClr val="accent1">
                    <a:lumMod val="50000"/>
                  </a:schemeClr>
                </a:solidFill>
              </a:rPr>
              <a:t>	</a:t>
            </a:r>
            <a:r>
              <a:rPr lang="ru-RU" sz="2400" b="1" dirty="0" smtClean="0">
                <a:solidFill>
                  <a:schemeClr val="accent1">
                    <a:lumMod val="50000"/>
                  </a:schemeClr>
                </a:solidFill>
              </a:rPr>
              <a:t>Требования к силам обеспечения безопасности значимых объектов критической информационной инфраструктуры</a:t>
            </a:r>
          </a:p>
          <a:p>
            <a:pPr marL="457200" indent="-457200" algn="just">
              <a:buFont typeface="+mj-lt"/>
              <a:buAutoNum type="arabicPeriod"/>
            </a:pPr>
            <a:endParaRPr lang="ru-RU" sz="2000" dirty="0" smtClean="0"/>
          </a:p>
          <a:p>
            <a:pPr indent="-457200">
              <a:lnSpc>
                <a:spcPct val="150000"/>
              </a:lnSpc>
            </a:pPr>
            <a:r>
              <a:rPr lang="ru-RU" sz="2000" dirty="0" smtClean="0">
                <a:latin typeface="Calibri" panose="020F0502020204030204" pitchFamily="34" charset="0"/>
                <a:cs typeface="Calibri" panose="020F0502020204030204" pitchFamily="34" charset="0"/>
              </a:rPr>
              <a:t>8. Руководитель субъекта инфраструктуры или уполномоченное им лицо, на которое возложены функции обеспечения безопасности ее значимых объектов (уполномоченное лицо), создает систему безопасности, организует и контролирует ее функционирование.</a:t>
            </a:r>
            <a:br>
              <a:rPr lang="ru-RU" sz="2000" dirty="0" smtClean="0">
                <a:latin typeface="Calibri" panose="020F0502020204030204" pitchFamily="34" charset="0"/>
                <a:cs typeface="Calibri" panose="020F0502020204030204" pitchFamily="34" charset="0"/>
              </a:rPr>
            </a:br>
            <a:endParaRPr lang="ru-RU"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9. Руководитель субъекта инфраструктуры определяет состав и структуру системы безопасности, а также функции ее участников при обеспечении безопасности ее значимых объектов в зависимости от количества ее значимых объектов, а также особенностей деятельности субъекта инфраструктуры.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286808" cy="6046271"/>
          </a:xfrm>
          <a:prstGeom prst="rect">
            <a:avLst/>
          </a:prstGeom>
        </p:spPr>
        <p:txBody>
          <a:bodyPr wrap="square">
            <a:spAutoFit/>
          </a:bodyPr>
          <a:lstStyle/>
          <a:p>
            <a:pPr indent="-457200">
              <a:lnSpc>
                <a:spcPct val="150000"/>
              </a:lnSpc>
            </a:pPr>
            <a:r>
              <a:rPr lang="ru-RU" sz="2000" dirty="0" smtClean="0">
                <a:latin typeface="Calibri" panose="020F0502020204030204" pitchFamily="34" charset="0"/>
                <a:cs typeface="Calibri" panose="020F0502020204030204" pitchFamily="34" charset="0"/>
              </a:rPr>
              <a:t>10. Руководитель субъекта инфраструктуры создает или определяет структурное подразделение, ответственное за обеспечение безопасности ее значимых объектов (далее - </a:t>
            </a:r>
            <a:r>
              <a:rPr lang="ru-RU" sz="2000" b="1" dirty="0" smtClean="0">
                <a:latin typeface="Calibri" panose="020F0502020204030204" pitchFamily="34" charset="0"/>
                <a:cs typeface="Calibri" panose="020F0502020204030204" pitchFamily="34" charset="0"/>
              </a:rPr>
              <a:t>структурное подразделение по безопасности</a:t>
            </a:r>
            <a:r>
              <a:rPr lang="ru-RU" sz="2000" dirty="0" smtClean="0">
                <a:latin typeface="Calibri" panose="020F0502020204030204" pitchFamily="34" charset="0"/>
                <a:cs typeface="Calibri" panose="020F0502020204030204" pitchFamily="34" charset="0"/>
              </a:rPr>
              <a:t>), или назначает отдельных работников, ответственных за обеспечение безопасности значимых объектов инфраструктуры (далее - специалисты по безопасности).</a:t>
            </a:r>
            <a:br>
              <a:rPr lang="ru-RU"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Структурное подразделение по безопасности, специалисты по безопасности должны </a:t>
            </a:r>
            <a:r>
              <a:rPr lang="ru-RU" sz="2000" b="1" dirty="0" smtClean="0">
                <a:latin typeface="Calibri" panose="020F0502020204030204" pitchFamily="34" charset="0"/>
                <a:cs typeface="Calibri" panose="020F0502020204030204" pitchFamily="34" charset="0"/>
              </a:rPr>
              <a:t>осуществлять следующие функции</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endParaRPr lang="en-US"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 разрабатывать предложения по совершенствованию организационно-распорядительных документов по безопасности значимых объектов и представлять их руководителю субъекта инфраструктуры (уполномоченному лицу);</a:t>
            </a:r>
            <a:endParaRPr lang="ru-RU" altLang="ru-RU" sz="2000" dirty="0">
              <a:latin typeface="Calibri" panose="020F0502020204030204" pitchFamily="34" charset="0"/>
              <a:cs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indent="-457200">
              <a:lnSpc>
                <a:spcPct val="150000"/>
              </a:lnSpc>
            </a:pPr>
            <a:r>
              <a:rPr lang="ru-RU" sz="2000" dirty="0" smtClean="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проводить анализ угроз безопасности информации в отношении значимых объектов инфраструктуры и выявлять уязвимости в них;      </a:t>
            </a:r>
          </a:p>
          <a:p>
            <a:pPr indent="-457200">
              <a:lnSpc>
                <a:spcPct val="150000"/>
              </a:lnSpc>
            </a:pPr>
            <a:endParaRPr lang="en-US" sz="2000" dirty="0" smtClean="0">
              <a:latin typeface="Calibri" panose="020F0502020204030204" pitchFamily="34" charset="0"/>
              <a:cs typeface="Calibri" panose="020F0502020204030204" pitchFamily="34" charset="0"/>
            </a:endParaRPr>
          </a:p>
          <a:p>
            <a:pPr indent="-457200">
              <a:lnSpc>
                <a:spcPct val="150000"/>
              </a:lnSpc>
              <a:buFontTx/>
              <a:buChar char="-"/>
            </a:pPr>
            <a:r>
              <a:rPr lang="ru-RU" sz="2000" dirty="0" smtClean="0">
                <a:latin typeface="Calibri" panose="020F0502020204030204" pitchFamily="34" charset="0"/>
                <a:cs typeface="Calibri" panose="020F0502020204030204" pitchFamily="34" charset="0"/>
              </a:rPr>
              <a:t>обеспечивать реализацию требований по обеспечению безопасности значимых объектов инфраструктуры, установленных в соответствии со статьей </a:t>
            </a:r>
            <a:r>
              <a:rPr lang="ru-RU" sz="2000" b="1" dirty="0" smtClean="0">
                <a:latin typeface="Calibri" panose="020F0502020204030204" pitchFamily="34" charset="0"/>
                <a:cs typeface="Calibri" panose="020F0502020204030204" pitchFamily="34" charset="0"/>
              </a:rPr>
              <a:t>11 Федерального закона «О безопасности критической информационной инфраструктуры Российской Федерации» </a:t>
            </a:r>
            <a:r>
              <a:rPr lang="ru-RU" sz="2000" dirty="0" smtClean="0">
                <a:latin typeface="Calibri" panose="020F0502020204030204" pitchFamily="34" charset="0"/>
                <a:cs typeface="Calibri" panose="020F0502020204030204" pitchFamily="34" charset="0"/>
              </a:rPr>
              <a:t>(далее - требования по безопасности);</a:t>
            </a:r>
            <a:endParaRPr lang="en-US" sz="2000" dirty="0" smtClean="0">
              <a:latin typeface="Calibri" panose="020F0502020204030204" pitchFamily="34" charset="0"/>
              <a:cs typeface="Calibri" panose="020F0502020204030204" pitchFamily="34" charset="0"/>
            </a:endParaRPr>
          </a:p>
          <a:p>
            <a:pPr>
              <a:lnSpc>
                <a:spcPct val="150000"/>
              </a:lnSpc>
            </a:pP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обеспечивать в соответствии с требованиями по безопасности реализацию организационных мер и применение средств защиты информации, эксплуатацию средств защиты информации;</a:t>
            </a:r>
            <a:br>
              <a:rPr lang="ru-RU" sz="2000" dirty="0" smtClean="0">
                <a:latin typeface="Calibri" panose="020F0502020204030204" pitchFamily="34" charset="0"/>
                <a:cs typeface="Calibri" panose="020F0502020204030204" pitchFamily="34" charset="0"/>
              </a:rPr>
            </a:b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9"/>
            <a:ext cx="8569325" cy="6555641"/>
          </a:xfrm>
          <a:prstGeom prst="rect">
            <a:avLst/>
          </a:prstGeom>
          <a:noFill/>
          <a:ln w="9525">
            <a:noFill/>
            <a:miter lim="800000"/>
            <a:headEnd/>
            <a:tailEnd/>
          </a:ln>
          <a:effectLst/>
        </p:spPr>
        <p:txBody>
          <a:bodyPr wrap="square">
            <a:spAutoFit/>
          </a:bodyPr>
          <a:lstStyle/>
          <a:p>
            <a:pPr marL="457200" indent="-457200">
              <a:lnSpc>
                <a:spcPct val="150000"/>
              </a:lnSpc>
            </a:pPr>
            <a:r>
              <a:rPr lang="ru-RU" sz="2000" dirty="0" smtClean="0">
                <a:latin typeface="Calibri" panose="020F0502020204030204" pitchFamily="34" charset="0"/>
                <a:cs typeface="Calibri" panose="020F0502020204030204" pitchFamily="34" charset="0"/>
              </a:rPr>
              <a:t>      - осуществлять реагирование на компьютерные инциденты в порядке, установленном в соответствии пунктом </a:t>
            </a:r>
            <a:r>
              <a:rPr lang="ru-RU" sz="2000" b="1" dirty="0" smtClean="0">
                <a:latin typeface="Calibri" panose="020F0502020204030204" pitchFamily="34" charset="0"/>
                <a:cs typeface="Calibri" panose="020F0502020204030204" pitchFamily="34" charset="0"/>
              </a:rPr>
              <a:t>6 части 4 статьи 6 Федерального закона «О безопасности критической информационной инфраструктуры Российской Федерации»;</a:t>
            </a:r>
            <a:endParaRPr lang="ru-RU" altLang="ru-RU" sz="2000" dirty="0" smtClean="0">
              <a:latin typeface="Calibri" panose="020F0502020204030204" pitchFamily="34" charset="0"/>
              <a:cs typeface="Calibri" panose="020F0502020204030204" pitchFamily="34" charset="0"/>
            </a:endParaRPr>
          </a:p>
          <a:p>
            <a:pPr marL="457200" indent="-457200">
              <a:lnSpc>
                <a:spcPct val="150000"/>
              </a:lnSpc>
            </a:pPr>
            <a:r>
              <a:rPr lang="ru-RU" sz="2000" dirty="0" smtClean="0">
                <a:latin typeface="Calibri" panose="020F0502020204030204" pitchFamily="34" charset="0"/>
                <a:cs typeface="Calibri" panose="020F0502020204030204" pitchFamily="34" charset="0"/>
              </a:rPr>
              <a:t>      - организовывать проведение оценки соответствия значимых объектов инфраструктуры требованиям по безопасности;</a:t>
            </a:r>
          </a:p>
          <a:p>
            <a:pPr marL="457200" indent="-457200">
              <a:lnSpc>
                <a:spcPct val="150000"/>
              </a:lnSpc>
            </a:pPr>
            <a:r>
              <a:rPr lang="ru-RU" sz="2000" dirty="0" smtClean="0">
                <a:latin typeface="Calibri" panose="020F0502020204030204" pitchFamily="34" charset="0"/>
                <a:cs typeface="Calibri" panose="020F0502020204030204" pitchFamily="34" charset="0"/>
              </a:rPr>
              <a:t>      - готовить предложения по совершенствованию функционирования систем безопасности, а также по повышению уровня безопасности ее значимых объектов.</a:t>
            </a:r>
            <a:endParaRPr lang="ru-RU" altLang="ru-RU" sz="2000" dirty="0" smtClean="0">
              <a:latin typeface="Calibri" panose="020F0502020204030204" pitchFamily="34" charset="0"/>
              <a:cs typeface="Calibri" panose="020F0502020204030204" pitchFamily="34" charset="0"/>
            </a:endParaRPr>
          </a:p>
          <a:p>
            <a:pPr marL="457200"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Структурное подразделение по безопасности, специалисты по безопасности реализуют указанные функции во взаимодействии с подразделениями (работниками), эксплуатирующими значимые объекты инфраструктуры, и подразделениями (работниками), обеспечивающими функционирование ее значимых объектов.</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9"/>
            <a:ext cx="8569325" cy="5584606"/>
          </a:xfrm>
          <a:prstGeom prst="rect">
            <a:avLst/>
          </a:prstGeom>
          <a:noFill/>
          <a:ln w="9525">
            <a:noFill/>
            <a:miter lim="800000"/>
            <a:headEnd/>
            <a:tailEnd/>
          </a:ln>
          <a:effectLst/>
        </p:spPr>
        <p:txBody>
          <a:bodyPr wrap="square">
            <a:spAutoFit/>
          </a:bodyPr>
          <a:lstStyle/>
          <a:p>
            <a:pPr indent="-457200">
              <a:lnSpc>
                <a:spcPct val="150000"/>
              </a:lnSpc>
            </a:pPr>
            <a:r>
              <a:rPr lang="ru-RU" sz="2000" dirty="0" smtClean="0">
                <a:latin typeface="Calibri" panose="020F0502020204030204" pitchFamily="34" charset="0"/>
                <a:cs typeface="Calibri" panose="020F0502020204030204" pitchFamily="34" charset="0"/>
              </a:rPr>
              <a:t>11. Для выполнения функций, предусмотренных пунктом 10 настоящих Требований, субъектами инфраструктуры могут привлекаться организации, имеющие в зависимости от информации, обрабатываемой ее значимым объектом, лицензию на деятельность по технической защите информации, составляющей государственную тайну, и (или) на деятельность по технической защите конфиденциальной информации (далее - лицензии в области защиты информации).</a:t>
            </a:r>
          </a:p>
          <a:p>
            <a:pPr indent="-457200">
              <a:lnSpc>
                <a:spcPct val="150000"/>
              </a:lnSpc>
            </a:pPr>
            <a:endParaRPr lang="ru-RU"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12. Работники структурного подразделения по безопасности, специалисты по безопасности должны обладать знаниями и навыками, необходимыми для обеспечения безопасности значимых объектов инфраструктуры в соответствии с настоящими Требованиями и требованиями по безопасности.</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122941"/>
          </a:xfrm>
          <a:prstGeom prst="rect">
            <a:avLst/>
          </a:prstGeom>
          <a:noFill/>
          <a:ln w="9525">
            <a:noFill/>
            <a:miter lim="800000"/>
            <a:headEnd/>
            <a:tailEnd/>
          </a:ln>
          <a:effectLst/>
        </p:spPr>
        <p:txBody>
          <a:bodyPr wrap="square">
            <a:spAutoFit/>
          </a:bodyPr>
          <a:lstStyle/>
          <a:p>
            <a:pPr indent="-457200">
              <a:lnSpc>
                <a:spcPct val="150000"/>
              </a:lnSpc>
            </a:pPr>
            <a:r>
              <a:rPr lang="ru-RU" sz="2000" dirty="0" smtClean="0">
                <a:latin typeface="Calibri" panose="020F0502020204030204" pitchFamily="34" charset="0"/>
                <a:cs typeface="Calibri" panose="020F0502020204030204" pitchFamily="34" charset="0"/>
              </a:rPr>
              <a:t>13. Не допускается возложение на структурное подразделение по безопасности, специалистов по безопасности функций, не связанных с обеспечением безопасности значимых объектов инфраструктуры или обеспечением информационной безопасности ее субъекта в целом. Обязанности, возлагаемые на работников структурного подразделения по безопасности, специалистов по безопасности, должны быть определены в их должностных регламентах (инструкциях).</a:t>
            </a:r>
          </a:p>
          <a:p>
            <a:pPr indent="-457200">
              <a:lnSpc>
                <a:spcPct val="150000"/>
              </a:lnSpc>
              <a:buFont typeface="+mj-lt"/>
              <a:buAutoNum type="arabicPeriod"/>
            </a:pPr>
            <a:endParaRPr lang="ru-RU"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14. Подразделения, эксплуатирующие значимые объекты инфраструктуры, должны обеспечивать безопасность эксплуатируемых ими ее значимых объектов инфраструктуры.</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632311"/>
          </a:xfrm>
          <a:prstGeom prst="rect">
            <a:avLst/>
          </a:prstGeom>
          <a:noFill/>
          <a:ln w="9525">
            <a:noFill/>
            <a:miter lim="800000"/>
            <a:headEnd/>
            <a:tailEnd/>
          </a:ln>
          <a:effectLst/>
        </p:spPr>
        <p:txBody>
          <a:bodyPr wrap="square">
            <a:spAutoFit/>
          </a:bodyPr>
          <a:lstStyle/>
          <a:p>
            <a:pPr marL="457200" indent="-457200">
              <a:lnSpc>
                <a:spcPct val="150000"/>
              </a:lnSpc>
            </a:pPr>
            <a:r>
              <a:rPr lang="ru-RU" sz="2000" dirty="0" smtClean="0">
                <a:latin typeface="Calibri" panose="020F0502020204030204" pitchFamily="34" charset="0"/>
                <a:cs typeface="Calibri" panose="020F0502020204030204" pitchFamily="34" charset="0"/>
              </a:rPr>
              <a:t>      </a:t>
            </a:r>
          </a:p>
          <a:p>
            <a:pPr marL="457200"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Объем возлагаемых на подразделения задач определяется субъектом инфраструктуры в организационно-распорядительных документах по безопасности значимых объектов.</a:t>
            </a:r>
          </a:p>
          <a:p>
            <a:pPr marL="457200"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 решению субъекта критической информационной инфраструктуры в подразделениях, эксплуатирующих значимые объекты критической информационной инфраструктуры, могут также назначаться работники, на которых возлагаются отдельные функции по обеспечению безопасности значимых объектов критической информационной инфраструктуры. Обязанности, возлагаемые на работников, должны быть определены в их должностных регламентах (инструкциях).</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122941"/>
          </a:xfrm>
          <a:prstGeom prst="rect">
            <a:avLst/>
          </a:prstGeom>
          <a:noFill/>
          <a:ln w="9525">
            <a:noFill/>
            <a:miter lim="800000"/>
            <a:headEnd/>
            <a:tailEnd/>
          </a:ln>
          <a:effectLst/>
        </p:spPr>
        <p:txBody>
          <a:bodyPr wrap="square">
            <a:spAutoFit/>
          </a:bodyPr>
          <a:lstStyle/>
          <a:p>
            <a:pPr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Координацию и контроль деятельности указанных работников по вопросам обеспечения безопасности значимых объектов критической информационной инфраструктуры должны осуществлять структурное подразделение по безопасности, специалисты по безопасности.</a:t>
            </a:r>
            <a:br>
              <a:rPr lang="ru-RU" sz="2000" dirty="0" smtClean="0">
                <a:latin typeface="Calibri" panose="020F0502020204030204" pitchFamily="34" charset="0"/>
                <a:cs typeface="Calibri" panose="020F0502020204030204" pitchFamily="34" charset="0"/>
              </a:rPr>
            </a:br>
            <a:endParaRPr lang="ru-RU"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15. Работники, эксплуатирующие значимые объекты инфраструктуры (пользователи), а также работники, обеспечивающие функционирование ее значимых объектов, должны выполнять свои обязанности на ее значимых объектах в соответствии с правилами безопасности, установленными организационно-распорядительными документами по безопасности значимых объектов (инструкциями, руководствами).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5338" y="2786058"/>
            <a:ext cx="7772400" cy="2286016"/>
          </a:xfrm>
        </p:spPr>
        <p:txBody>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ФЕДЕРАЛЬНАЯ СЛУЖБА ПО ТЕХНИЧЕСКОМУ И ЭКСПОРТНОМУ КОНТРОЛЮ</a:t>
            </a:r>
            <a:br>
              <a:rPr lang="ru-RU" sz="2000" b="1" dirty="0" smtClean="0"/>
            </a:br>
            <a:r>
              <a:rPr lang="ru-RU" sz="2000" b="1" dirty="0" smtClean="0"/>
              <a:t>ПРИКАЗ от 21 декабря 2017 года N 235</a:t>
            </a:r>
            <a:br>
              <a:rPr lang="ru-RU" sz="2000" b="1" dirty="0" smtClean="0"/>
            </a:br>
            <a:r>
              <a:rPr lang="ru-RU" sz="2000" b="1" dirty="0" smtClean="0"/>
              <a:t>Об утверждении Требований к созданию систем безопасности значимых объектов критической информационной инфраструктуры Российской Федерации и обеспечению их функционирования</a:t>
            </a:r>
            <a:endParaRPr lang="ru-RU" sz="2000" b="1" dirty="0"/>
          </a:p>
        </p:txBody>
      </p:sp>
      <p:sp>
        <p:nvSpPr>
          <p:cNvPr id="3076" name="Прямоугольник 2"/>
          <p:cNvSpPr>
            <a:spLocks noChangeArrowheads="1"/>
          </p:cNvSpPr>
          <p:nvPr/>
        </p:nvSpPr>
        <p:spPr bwMode="auto">
          <a:xfrm>
            <a:off x="1000100" y="571480"/>
            <a:ext cx="7715303" cy="2308324"/>
          </a:xfrm>
          <a:prstGeom prst="rect">
            <a:avLst/>
          </a:prstGeom>
          <a:noFill/>
          <a:ln w="9525">
            <a:noFill/>
            <a:miter lim="800000"/>
            <a:headEnd/>
            <a:tailEnd/>
          </a:ln>
        </p:spPr>
        <p:txBody>
          <a:bodyPr wrap="square">
            <a:spAutoFit/>
          </a:bodyPr>
          <a:lstStyle/>
          <a:p>
            <a:pPr algn="ctr"/>
            <a:endParaRPr lang="ru-RU" sz="2400" b="1" dirty="0" smtClean="0">
              <a:solidFill>
                <a:schemeClr val="accent2">
                  <a:lumMod val="50000"/>
                </a:schemeClr>
              </a:solidFill>
            </a:endParaRPr>
          </a:p>
          <a:p>
            <a:pPr algn="ctr"/>
            <a:r>
              <a:rPr lang="ru-RU" sz="2400" b="1" dirty="0" smtClean="0">
                <a:solidFill>
                  <a:schemeClr val="accent2">
                    <a:lumMod val="50000"/>
                  </a:schemeClr>
                </a:solidFill>
              </a:rPr>
              <a:t>Об утверждении Требований к созданию систем безопасности значимых объектов критической информационной инфраструктуры Российской Федерации и обеспечению их функционирования</a:t>
            </a:r>
            <a:endParaRPr lang="ru-RU" sz="2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6046271"/>
          </a:xfrm>
          <a:prstGeom prst="rect">
            <a:avLst/>
          </a:prstGeom>
          <a:noFill/>
          <a:ln w="9525">
            <a:noFill/>
            <a:miter lim="800000"/>
            <a:headEnd/>
            <a:tailEnd/>
          </a:ln>
          <a:effectLst/>
        </p:spPr>
        <p:txBody>
          <a:bodyPr wrap="square">
            <a:spAutoFit/>
          </a:bodyPr>
          <a:lstStyle/>
          <a:p>
            <a:pPr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До работников должны быть доведены положения организационно-распорядительных документов по безопасности значимых объектов в части, их касающейся.</a:t>
            </a:r>
          </a:p>
          <a:p>
            <a:pPr indent="-457200">
              <a:lnSpc>
                <a:spcPct val="150000"/>
              </a:lnSpc>
            </a:pP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Субъект инфраструктуры должен проводить не реже одного раза в год организационные мероприятия, направленные на повышение уровня знаний работников по вопросам обеспечения безопасности инфраструктуры и о возможных угрозах безопасности информации.</a:t>
            </a:r>
          </a:p>
          <a:p>
            <a:pPr marL="457200" indent="-457200">
              <a:lnSpc>
                <a:spcPct val="150000"/>
              </a:lnSpc>
            </a:pPr>
            <a:endParaRPr lang="en-US" sz="2000" dirty="0" smtClean="0">
              <a:latin typeface="Calibri" panose="020F0502020204030204" pitchFamily="34" charset="0"/>
              <a:cs typeface="Calibri" panose="020F0502020204030204" pitchFamily="34" charset="0"/>
            </a:endParaRPr>
          </a:p>
          <a:p>
            <a:pPr indent="-457200">
              <a:lnSpc>
                <a:spcPct val="150000"/>
              </a:lnSpc>
            </a:pPr>
            <a:r>
              <a:rPr lang="ru-RU" sz="2000" dirty="0" smtClean="0">
                <a:latin typeface="Calibri" panose="020F0502020204030204" pitchFamily="34" charset="0"/>
                <a:cs typeface="Calibri" panose="020F0502020204030204" pitchFamily="34" charset="0"/>
              </a:rPr>
              <a:t>16. Представители организаций, привлекаемых субъектом инфраструктуры для эксплуатации, обеспечения функционирования значимых объектов инфраструктуры и (или) для обеспечения их безопасности, должны быть ознакомлены с организационно-распорядительными документами по безопасности значимых объектов.</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6"/>
            <a:ext cx="8569325" cy="6032421"/>
          </a:xfrm>
          <a:prstGeom prst="rect">
            <a:avLst/>
          </a:prstGeom>
          <a:noFill/>
          <a:ln w="9525">
            <a:noFill/>
            <a:miter lim="800000"/>
            <a:headEnd/>
            <a:tailEnd/>
          </a:ln>
          <a:effectLst/>
        </p:spPr>
        <p:txBody>
          <a:bodyPr wrap="square">
            <a:spAutoFit/>
          </a:bodyPr>
          <a:lstStyle/>
          <a:p>
            <a:pPr marL="457200" indent="-457200" algn="just"/>
            <a:r>
              <a:rPr lang="ru-RU" sz="2400" b="1" dirty="0" smtClean="0">
                <a:solidFill>
                  <a:schemeClr val="accent1">
                    <a:lumMod val="50000"/>
                  </a:schemeClr>
                </a:solidFill>
              </a:rPr>
              <a:t>III. Требования к программным и программно-аппаратным средствам, применяемым для обеспечения безопасности значимых объектов критической информационной инфраструктуры</a:t>
            </a:r>
          </a:p>
          <a:p>
            <a:pPr marL="457200" indent="-457200" algn="just"/>
            <a:endParaRPr lang="ru-RU" sz="2000" b="1" dirty="0" smtClean="0"/>
          </a:p>
          <a:p>
            <a:pPr indent="-457200" algn="just">
              <a:lnSpc>
                <a:spcPct val="150000"/>
              </a:lnSpc>
            </a:pPr>
            <a:r>
              <a:rPr lang="ru-RU" sz="2000" dirty="0" smtClean="0">
                <a:latin typeface="Calibri" panose="020F0502020204030204" pitchFamily="34" charset="0"/>
                <a:cs typeface="Calibri" panose="020F0502020204030204" pitchFamily="34" charset="0"/>
              </a:rPr>
              <a:t>17. К программным и программно-аппаратным средствам, применяемым для обеспечения безопасности значимых объектов инфраструктуры, относятся средства защиты информации, в том числе средства защиты информации от несанкционированного доступа (включая встроенные в общесистемное, прикладное программное обеспечение), межсетевые экраны, средства обнаружения (предотвращения) вторжений (компьютерных атак), средства антивирусной защиты, средства (системы) контроля (анализа) защищенности, средства управления событиями безопасности, средства защиты каналов передачи данных.</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1"/>
            <a:ext cx="8569325" cy="5892382"/>
          </a:xfrm>
          <a:prstGeom prst="rect">
            <a:avLst/>
          </a:prstGeom>
          <a:noFill/>
          <a:ln w="9525">
            <a:noFill/>
            <a:miter lim="800000"/>
            <a:headEnd/>
            <a:tailEnd/>
          </a:ln>
          <a:effectLst/>
        </p:spPr>
        <p:txBody>
          <a:bodyPr wrap="square">
            <a:spAutoFit/>
          </a:bodyPr>
          <a:lstStyle/>
          <a:p>
            <a:pPr indent="-457200"/>
            <a:r>
              <a:rPr lang="ru-RU" sz="2000" dirty="0" smtClean="0">
                <a:latin typeface="Calibri" panose="020F0502020204030204" pitchFamily="34" charset="0"/>
                <a:cs typeface="Calibri" panose="020F0502020204030204" pitchFamily="34" charset="0"/>
              </a:rPr>
              <a:t>       </a:t>
            </a:r>
          </a:p>
          <a:p>
            <a:pPr indent="-457200">
              <a:lnSpc>
                <a:spcPct val="150000"/>
              </a:lnSpc>
            </a:pPr>
            <a:r>
              <a:rPr lang="ru-RU" sz="2000" dirty="0" smtClean="0">
                <a:latin typeface="Calibri" panose="020F0502020204030204" pitchFamily="34" charset="0"/>
                <a:cs typeface="Calibri" panose="020F0502020204030204" pitchFamily="34" charset="0"/>
              </a:rPr>
              <a:t>18. Для обеспечения безопасности значимых объектов инфраструктуры должны применяться сертифицированные на соответствие требованиям по безопасности средства защиты информации или средства, прошедшие оценку соответствия в форме испытаний или приемки в соответствии с </a:t>
            </a:r>
            <a:r>
              <a:rPr lang="ru-RU" sz="2000" b="1" dirty="0" smtClean="0">
                <a:latin typeface="Calibri" panose="020F0502020204030204" pitchFamily="34" charset="0"/>
                <a:cs typeface="Calibri" panose="020F0502020204030204" pitchFamily="34" charset="0"/>
              </a:rPr>
              <a:t>Федеральным законом от 27 декабря 2002 г. N 184-ФЗ «О техническом регулировании»</a:t>
            </a:r>
            <a:r>
              <a:rPr lang="ru-RU" sz="2000" dirty="0" smtClean="0">
                <a:latin typeface="Calibri" panose="020F0502020204030204" pitchFamily="34" charset="0"/>
                <a:cs typeface="Calibri" panose="020F0502020204030204" pitchFamily="34" charset="0"/>
              </a:rPr>
              <a:t> (Собрание законодательства Российской Федерации, 2002, N 52, ст.5140; 2005, N 19, ст.1752; 2007, N 19, ст.2293; N 49, ст.6070; 2008, N 30, ст.3616; 2009, N 29, ст.3626; N 48, ст.5711; 2010, N 1, ст.5, 6; N 40, ст.4969; 2011, N 30, ст.4603; N 49, ст.7025; N 50, ст.7351; 2012, N 31, ст.4322; N 50, ст.6959; 2013, N 27, ст.3477; N 30, ст.4071; N 52, ст.6961; 2014, N 26, ст.3366; 2015, N 17, ст.2477; N 27, ст.3951; N 29, ст.4342; N 48, ст.6724; 2016, N 15, ст.2066).</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      </a:t>
            </a:r>
          </a:p>
          <a:p>
            <a:pPr marL="457200" indent="-457200" algn="just">
              <a:lnSpc>
                <a:spcPct val="150000"/>
              </a:lnSpc>
            </a:pPr>
            <a:r>
              <a:rPr lang="ru-RU" sz="2000" dirty="0" smtClean="0"/>
              <a:t>      Сертифицированные средства защиты информации применяются в случаях, установленных законодательством РФ, а также в случае принятия решения субъектом инфраструктуры.</a:t>
            </a:r>
            <a:br>
              <a:rPr lang="ru-RU" sz="2000" dirty="0" smtClean="0"/>
            </a:br>
            <a:r>
              <a:rPr lang="ru-RU" sz="2000" dirty="0" smtClean="0"/>
              <a:t>В иных случаях применяются средства защиты информации, прошедшие оценку соответствия в форме испытаний или приемки, которые проводятся ее субъектами самостоятельно или с привлечением организаций, имеющих в соответствии с законодательством РФ лицензии на деятельность в области защиты информации.</a:t>
            </a:r>
          </a:p>
          <a:p>
            <a:pPr marL="457200" indent="-457200" algn="just">
              <a:lnSpc>
                <a:spcPct val="150000"/>
              </a:lnSpc>
            </a:pPr>
            <a:r>
              <a:rPr lang="ru-RU" sz="2000" dirty="0" smtClean="0"/>
              <a:t/>
            </a:r>
            <a:br>
              <a:rPr lang="ru-RU" sz="2000" dirty="0" smtClean="0"/>
            </a:br>
            <a:endParaRPr lang="ru-RU"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      </a:t>
            </a:r>
          </a:p>
          <a:p>
            <a:pPr marL="457200" indent="-457200" algn="just">
              <a:lnSpc>
                <a:spcPct val="150000"/>
              </a:lnSpc>
            </a:pPr>
            <a:r>
              <a:rPr lang="ru-RU" sz="2000" dirty="0" smtClean="0"/>
              <a:t>19. Параметры и характеристики применяемых средств защиты информации должны обеспечивать реализацию технических мер по обеспечению безопасности значимых объектов инфраструктуры, принимаемыми в соответствии с требованиями по безопасности.</a:t>
            </a:r>
          </a:p>
          <a:p>
            <a:pPr marL="457200" indent="-457200" algn="just">
              <a:lnSpc>
                <a:spcPct val="150000"/>
              </a:lnSpc>
            </a:pPr>
            <a:endParaRPr lang="ru-RU" sz="2000" dirty="0" smtClean="0"/>
          </a:p>
          <a:p>
            <a:pPr marL="457200" indent="-457200" algn="just">
              <a:lnSpc>
                <a:spcPct val="150000"/>
              </a:lnSpc>
            </a:pPr>
            <a:r>
              <a:rPr lang="ru-RU" sz="2000" dirty="0"/>
              <a:t>	</a:t>
            </a:r>
            <a:r>
              <a:rPr lang="ru-RU" sz="2000" dirty="0" smtClean="0"/>
              <a:t>В качестве средств защиты информации в приоритетном порядке подлежат применению средства защиты информации, встроенные в программное обеспечение и (или) программно-аппаратные средства ее значимых объектов (при их наличии).</a:t>
            </a:r>
            <a:br>
              <a:rPr lang="ru-RU" sz="2000" dirty="0" smtClean="0"/>
            </a:br>
            <a:endParaRPr lang="ru-RU" altLang="ru-RU"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6093976"/>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20. Средства защиты информации должны применяться в соответствии с инструкциями (правилами) по эксплуатации, разработанными разработчиками (производителями) этих средств, и иной эксплуатационной документацией на средства защиты информации.</a:t>
            </a:r>
            <a:br>
              <a:rPr lang="ru-RU" sz="2000" dirty="0" smtClean="0"/>
            </a:br>
            <a:endParaRPr lang="ru-RU" sz="2000" dirty="0" smtClean="0"/>
          </a:p>
          <a:p>
            <a:pPr marL="457200" indent="-457200" algn="just">
              <a:lnSpc>
                <a:spcPct val="150000"/>
              </a:lnSpc>
            </a:pPr>
            <a:r>
              <a:rPr lang="ru-RU" sz="2000" dirty="0" smtClean="0"/>
              <a:t>21. Применяемые средства защиты информации должны быть обеспечены гарантийной, технической поддержкой со стороны разработчиков (производителей). При выборе средств защиты информации должно учитываться возможное наличие ограничений со стороны разработчиков (производителей) или иных лиц на применение этих средств на любом из принадлежащих субъекту инфраструктуры ее значимых объектов.</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9"/>
            <a:ext cx="8569325" cy="6821628"/>
          </a:xfrm>
          <a:prstGeom prst="rect">
            <a:avLst/>
          </a:prstGeom>
          <a:noFill/>
          <a:ln w="9525">
            <a:noFill/>
            <a:miter lim="800000"/>
            <a:headEnd/>
            <a:tailEnd/>
          </a:ln>
          <a:effectLst/>
        </p:spPr>
        <p:txBody>
          <a:bodyPr wrap="square">
            <a:spAutoFit/>
          </a:bodyPr>
          <a:lstStyle/>
          <a:p>
            <a:pPr marL="457200" indent="-457200">
              <a:lnSpc>
                <a:spcPct val="150000"/>
              </a:lnSpc>
            </a:pPr>
            <a:r>
              <a:rPr lang="ru-RU" sz="2000" dirty="0" smtClean="0"/>
              <a:t>22. Порядок применения средств защиты информации определяется субъектом инфраструктуры в организационно-распорядительных документах по безопасности значимых объектов с учетом особенностей деятельности ее субъекта.</a:t>
            </a:r>
            <a:br>
              <a:rPr lang="ru-RU" sz="2000" dirty="0" smtClean="0"/>
            </a:br>
            <a:endParaRPr lang="ru-RU" sz="2000" b="1" dirty="0" smtClean="0"/>
          </a:p>
          <a:p>
            <a:pPr marL="457200" indent="-457200"/>
            <a:r>
              <a:rPr lang="ru-RU" sz="2400" b="1" dirty="0" smtClean="0">
                <a:solidFill>
                  <a:schemeClr val="accent1">
                    <a:lumMod val="50000"/>
                  </a:schemeClr>
                </a:solidFill>
              </a:rPr>
              <a:t>IV. Требования к организационно-распорядительным документам по безопасности значимых объектов</a:t>
            </a:r>
          </a:p>
          <a:p>
            <a:pPr marL="457200" indent="-457200">
              <a:buFont typeface="+mj-lt"/>
              <a:buAutoNum type="arabicPeriod"/>
            </a:pPr>
            <a:endParaRPr lang="ru-RU" sz="2000" b="1" dirty="0" smtClean="0"/>
          </a:p>
          <a:p>
            <a:pPr marL="457200" indent="-457200">
              <a:lnSpc>
                <a:spcPct val="150000"/>
              </a:lnSpc>
            </a:pPr>
            <a:r>
              <a:rPr lang="ru-RU" sz="2000" dirty="0" smtClean="0"/>
              <a:t> 23. Субъектом инфраструктуры в рамках функционирования системы безопасности должны быть утверждены организационно-распорядительные документы по безопасности значимых объектов, определяющие порядок и правила функционирования системы безопасности значимых объектов, а также порядок и правила обеспечения безопасности значимых объектов инфраструктуры.</a:t>
            </a:r>
            <a:endParaRPr lang="ru-RU" altLang="ru-RU"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6093976"/>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a:t>
            </a:r>
          </a:p>
          <a:p>
            <a:pPr marL="457200" indent="-457200" algn="just">
              <a:lnSpc>
                <a:spcPct val="150000"/>
              </a:lnSpc>
            </a:pPr>
            <a:r>
              <a:rPr lang="ru-RU" sz="2000" dirty="0" smtClean="0"/>
              <a:t>      Организационно-распорядительные документы по безопасности значимых объектов являются частью документов по вопросам обеспечения информационной безопасности (защиты информации) ее субъекта. При этом положения, определяющие порядок и правила обеспечения безопасности значимых объектов инфраструктуры, могут быть включены в общие документы по вопросам обеспечения информационной безопасности (защиты информации), а также могут являться частью документов по вопросам функционирования значимого объекта инфраструктуры.</a:t>
            </a:r>
          </a:p>
          <a:p>
            <a:pPr marL="457200" indent="-457200" algn="just">
              <a:lnSpc>
                <a:spcPct val="150000"/>
              </a:lnSpc>
            </a:pPr>
            <a:r>
              <a:rPr lang="ru-RU" sz="2000" dirty="0" smtClean="0"/>
              <a:t>24. Организационно-распорядительные документы по безопасности значимых объектов разрабатываются исходя из особенностей деятельности   субъекта    инфраструктуры  на основе  настоящих</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655564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Требований, требований по безопасности, иных нормативных правовых актов в области обеспечения безопасности инфраструктуры и защиты информации.</a:t>
            </a:r>
          </a:p>
          <a:p>
            <a:pPr marL="457200" indent="-457200" algn="just">
              <a:lnSpc>
                <a:spcPct val="150000"/>
              </a:lnSpc>
            </a:pPr>
            <a:r>
              <a:rPr lang="ru-RU" sz="2000" dirty="0" smtClean="0"/>
              <a:t>25. Организационно-распорядительные документы по безопасности значимых объектов должны определять:</a:t>
            </a:r>
          </a:p>
          <a:p>
            <a:pPr marL="457200" indent="-457200" algn="just">
              <a:lnSpc>
                <a:spcPct val="150000"/>
              </a:lnSpc>
            </a:pPr>
            <a:r>
              <a:rPr lang="ru-RU" sz="2000" dirty="0" smtClean="0"/>
              <a:t>а)  </a:t>
            </a:r>
            <a:r>
              <a:rPr lang="ru-RU" sz="2000" b="1" dirty="0" smtClean="0"/>
              <a:t>цели и задачи </a:t>
            </a:r>
            <a:r>
              <a:rPr lang="ru-RU" sz="2000" dirty="0" smtClean="0"/>
              <a:t>обеспечения безопасности ее значимых объектов, основные угрозы безопасности информации и категории нарушителей, основные организационные и технические мероприятия по обеспечению безопасности значимых объектов инфраструктуры, проводимые субъектом инфраструктуры, состав и структуру системы безопасности и функции ее участников, порядок применения, формы оценки соответствия ее значимых объектов и средств защиты информации требованиям по безопасности;</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6036974"/>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б) </a:t>
            </a:r>
            <a:r>
              <a:rPr lang="ru-RU" sz="2000" b="1" dirty="0" smtClean="0"/>
              <a:t>планы мероприятий </a:t>
            </a:r>
            <a:r>
              <a:rPr lang="ru-RU" sz="2000" dirty="0" smtClean="0"/>
              <a:t>по обеспечению безопасности значимых объектов инфраструктуры, модели угроз безопасности информации в отношении ее значимых объектов, порядок реализации отдельных мер по обеспечению безопасности ее значимых объектов, порядок проведения испытаний или приемки средств защиты информации, порядок реагирования на компьютерные инциденты, порядок информирования и обучения работников, порядок взаимодействия подразделений (работников) субъекта инфраструктуры при решении задач обеспечения безопасности ее значимых объектов, порядок взаимодействия ее субъекта с государственной системой обнаружения, предупреждения и ликвидации последствий компьютерных атак на информационные ресурсы РФ;</a:t>
            </a: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71480"/>
            <a:ext cx="8229600" cy="214314"/>
          </a:xfrm>
        </p:spPr>
        <p:txBody>
          <a:bodyPr/>
          <a:lstStyle/>
          <a:p>
            <a:pPr>
              <a:defRPr/>
            </a:pPr>
            <a:r>
              <a:rPr lang="ru-RU" altLang="ru-RU" sz="2400" dirty="0" smtClean="0">
                <a:solidFill>
                  <a:srgbClr val="12065A"/>
                </a:solidFill>
              </a:rPr>
              <a:t/>
            </a:r>
            <a:br>
              <a:rPr lang="ru-RU" altLang="ru-RU" sz="2400" dirty="0" smtClean="0">
                <a:solidFill>
                  <a:srgbClr val="12065A"/>
                </a:solidFill>
              </a:rPr>
            </a:br>
            <a:endParaRPr lang="ru-RU" sz="2400" b="1" i="1" dirty="0">
              <a:solidFill>
                <a:schemeClr val="accent2">
                  <a:lumMod val="50000"/>
                </a:schemeClr>
              </a:solidFill>
            </a:endParaRPr>
          </a:p>
        </p:txBody>
      </p:sp>
      <p:sp>
        <p:nvSpPr>
          <p:cNvPr id="4099" name="Объект 2"/>
          <p:cNvSpPr>
            <a:spLocks noGrp="1"/>
          </p:cNvSpPr>
          <p:nvPr>
            <p:ph idx="1"/>
          </p:nvPr>
        </p:nvSpPr>
        <p:spPr>
          <a:xfrm>
            <a:off x="179388" y="428604"/>
            <a:ext cx="8856662" cy="3000396"/>
          </a:xfrm>
        </p:spPr>
        <p:txBody>
          <a:bodyPr/>
          <a:lstStyle/>
          <a:p>
            <a:pPr marL="0" indent="0" eaLnBrk="1" hangingPunct="1">
              <a:buFontTx/>
              <a:buNone/>
            </a:pPr>
            <a:r>
              <a:rPr lang="ru-RU" altLang="ru-RU" sz="1800" dirty="0" smtClean="0"/>
              <a:t> 	</a:t>
            </a:r>
            <a:r>
              <a:rPr lang="ru-RU" sz="2000" dirty="0" smtClean="0"/>
              <a:t>В соответствии с </a:t>
            </a:r>
            <a:r>
              <a:rPr lang="ru-RU" sz="2000" b="1" dirty="0" smtClean="0"/>
              <a:t>пунктом 4 части 3 статьи 6 Федерального закона от 26 июля 2017 г. N 187-ФЗ «О безопасности критической информационной инфраструктуры Российской Федерации» </a:t>
            </a:r>
            <a:r>
              <a:rPr lang="ru-RU" sz="2000" dirty="0" smtClean="0"/>
              <a:t>(Собрание законодательства Российской Федерации, 2017, N 31, ст.4736)   </a:t>
            </a:r>
            <a:r>
              <a:rPr lang="ru-RU" sz="2000" b="1" dirty="0" smtClean="0"/>
              <a:t>приказываю:</a:t>
            </a:r>
            <a:r>
              <a:rPr lang="ru-RU" sz="2000" dirty="0" smtClean="0"/>
              <a:t/>
            </a:r>
            <a:br>
              <a:rPr lang="ru-RU" sz="2000" dirty="0" smtClean="0"/>
            </a:br>
            <a:r>
              <a:rPr lang="ru-RU" sz="2000" dirty="0" smtClean="0"/>
              <a:t>Утвердить прилагаемые Требования к созданию систем безопасности значимых объектов критической информационной инфраструктуры Российской Федерации и обеспечению их функционирования.</a:t>
            </a:r>
          </a:p>
          <a:p>
            <a:pPr algn="r">
              <a:buNone/>
            </a:pPr>
            <a:r>
              <a:rPr lang="ru-RU" sz="2000" dirty="0" smtClean="0"/>
              <a:t>Директор</a:t>
            </a:r>
            <a:br>
              <a:rPr lang="ru-RU" sz="2000" dirty="0" smtClean="0"/>
            </a:br>
            <a:r>
              <a:rPr lang="ru-RU" sz="2000" dirty="0" smtClean="0"/>
              <a:t>Федеральной службы по</a:t>
            </a:r>
            <a:br>
              <a:rPr lang="ru-RU" sz="2000" dirty="0" smtClean="0"/>
            </a:br>
            <a:r>
              <a:rPr lang="ru-RU" sz="2000" dirty="0" smtClean="0"/>
              <a:t>техническому и</a:t>
            </a:r>
            <a:br>
              <a:rPr lang="ru-RU" sz="2000" dirty="0" smtClean="0"/>
            </a:br>
            <a:r>
              <a:rPr lang="ru-RU" sz="2000" dirty="0" smtClean="0"/>
              <a:t>экспортному контролю</a:t>
            </a:r>
            <a:br>
              <a:rPr lang="ru-RU" sz="2000" dirty="0" smtClean="0"/>
            </a:br>
            <a:r>
              <a:rPr lang="ru-RU" sz="2000" dirty="0" smtClean="0"/>
              <a:t>В.Селин</a:t>
            </a:r>
          </a:p>
          <a:p>
            <a:pPr>
              <a:buNone/>
            </a:pPr>
            <a:r>
              <a:rPr lang="ru-RU" sz="2000" dirty="0" smtClean="0"/>
              <a:t>Зарегистрировано</a:t>
            </a:r>
          </a:p>
          <a:p>
            <a:pPr>
              <a:buNone/>
            </a:pPr>
            <a:r>
              <a:rPr lang="ru-RU" sz="2000" dirty="0" smtClean="0"/>
              <a:t>в Министерстве юстиции</a:t>
            </a:r>
          </a:p>
          <a:p>
            <a:pPr>
              <a:buNone/>
            </a:pPr>
            <a:r>
              <a:rPr lang="ru-RU" sz="2000" dirty="0" smtClean="0"/>
              <a:t>Российской Федерации</a:t>
            </a:r>
          </a:p>
          <a:p>
            <a:pPr>
              <a:buNone/>
            </a:pPr>
            <a:r>
              <a:rPr lang="ru-RU" sz="2000" dirty="0" smtClean="0"/>
              <a:t>22 февраля 2018 года,</a:t>
            </a:r>
          </a:p>
          <a:p>
            <a:pPr>
              <a:buNone/>
            </a:pPr>
            <a:r>
              <a:rPr lang="ru-RU" sz="2000" dirty="0" smtClean="0"/>
              <a:t>регистрационный N 50118</a:t>
            </a:r>
          </a:p>
          <a:p>
            <a:pPr>
              <a:buNone/>
            </a:pPr>
            <a:r>
              <a:rPr lang="ru-RU" sz="2000" dirty="0" smtClean="0"/>
              <a:t/>
            </a:r>
            <a:br>
              <a:rPr lang="ru-RU" sz="2000" dirty="0" smtClean="0"/>
            </a:br>
            <a:endParaRPr lang="ru-RU" altLang="ru-RU" sz="2000" dirty="0" smtClean="0"/>
          </a:p>
          <a:p>
            <a:pPr marL="0" indent="0" algn="ctr">
              <a:spcBef>
                <a:spcPct val="0"/>
              </a:spcBef>
              <a:buFontTx/>
              <a:buNone/>
              <a:defRPr/>
            </a:pPr>
            <a:endParaRPr lang="ru-RU" altLang="ru-RU" sz="2400" b="1" i="1" dirty="0" smtClean="0">
              <a:solidFill>
                <a:schemeClr val="accent2">
                  <a:lumMod val="50000"/>
                </a:schemeClr>
              </a:solidFill>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655564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в) </a:t>
            </a:r>
            <a:r>
              <a:rPr lang="ru-RU" sz="2000" b="1" dirty="0" smtClean="0"/>
              <a:t>правила безопасной работы </a:t>
            </a:r>
            <a:r>
              <a:rPr lang="ru-RU" sz="2000" dirty="0" smtClean="0"/>
              <a:t>работников субъекта инфраструктуры на ее значимых объектах, действия работников ее субъекта при возникновении компьютерных инцидентов и иных нештатных ситуаций. </a:t>
            </a:r>
          </a:p>
          <a:p>
            <a:pPr marL="457200" indent="-457200" algn="just">
              <a:lnSpc>
                <a:spcPct val="150000"/>
              </a:lnSpc>
            </a:pPr>
            <a:r>
              <a:rPr lang="ru-RU" sz="2000" dirty="0" smtClean="0"/>
              <a:t>      Состав и формы организационно-распорядительных документов по безопасности значимых объектов определяются субъектом инфраструктуры с учетом особенностей его деятельности.</a:t>
            </a:r>
            <a:br>
              <a:rPr lang="ru-RU" sz="2000" dirty="0" smtClean="0"/>
            </a:br>
            <a:endParaRPr lang="ru-RU" sz="2000" dirty="0" smtClean="0"/>
          </a:p>
          <a:p>
            <a:pPr marL="457200" indent="-457200" algn="just">
              <a:lnSpc>
                <a:spcPct val="150000"/>
              </a:lnSpc>
            </a:pPr>
            <a:r>
              <a:rPr lang="ru-RU" sz="2000" dirty="0" smtClean="0"/>
              <a:t>26. Организационно-распорядительные документы по безопасности значимых объектов утверждаются руководителем ее субъекта (уполномоченным лицом). По решению руководителя ее субъекта отдельные организационно-распорядительные документы по безопасности значимых объектов могут утверждаться иными уполномоченными на это лицами субъекта инфраструктуры.</a:t>
            </a:r>
            <a:endParaRPr lang="ru-RU" altLang="ru-RU"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428604"/>
            <a:ext cx="8569325" cy="603242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27. Организационно-распорядительные документы по безопасности значимых объектов должны быть доведены до руководства ее субъекта, подразделения по безопасности, специалистов по безопасности, а также до иных подразделений (работников), участвующих в обеспечении безопасности ее значимых объектов, в части, их касающейся.</a:t>
            </a:r>
          </a:p>
          <a:p>
            <a:pPr marL="457200" indent="-457200" algn="just">
              <a:lnSpc>
                <a:spcPct val="150000"/>
              </a:lnSpc>
            </a:pPr>
            <a:endParaRPr lang="ru-RU" sz="2000" b="1" dirty="0" smtClean="0"/>
          </a:p>
          <a:p>
            <a:pPr marL="457200" indent="-457200" algn="just"/>
            <a:r>
              <a:rPr lang="ru-RU" sz="2400" b="1" dirty="0" smtClean="0">
                <a:solidFill>
                  <a:schemeClr val="accent1">
                    <a:lumMod val="50000"/>
                  </a:schemeClr>
                </a:solidFill>
              </a:rPr>
              <a:t>V. Требования к функционированию системы безопасности в части организации работ по обеспечению безопасности значимых объектов критической информационной инфраструктуры</a:t>
            </a:r>
          </a:p>
          <a:p>
            <a:pPr marL="457200" indent="-457200" algn="just">
              <a:buFont typeface="+mj-lt"/>
              <a:buAutoNum type="arabicPeriod"/>
            </a:pPr>
            <a:endParaRPr lang="ru-RU" sz="2000" dirty="0" smtClean="0"/>
          </a:p>
          <a:p>
            <a:pPr marL="457200" indent="-457200" algn="just">
              <a:lnSpc>
                <a:spcPct val="150000"/>
              </a:lnSpc>
            </a:pPr>
            <a:r>
              <a:rPr lang="ru-RU" sz="2000" dirty="0" smtClean="0"/>
              <a:t>28. В рамках функционирования системы безопасности субъектом инфраструктуры должны быть внедрены следующие процессы:</a:t>
            </a:r>
            <a:endParaRPr lang="ru-RU" altLang="ru-RU"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      - планирование и разработка мероприятий по обеспечению безопасности ее значимых объектов;</a:t>
            </a:r>
            <a:br>
              <a:rPr lang="ru-RU" sz="2000" dirty="0" smtClean="0"/>
            </a:br>
            <a:r>
              <a:rPr lang="ru-RU" sz="2000" dirty="0" smtClean="0"/>
              <a:t>- реализация (внедрение) мероприятий по обеспечению безопасности ее значимых объектов;</a:t>
            </a:r>
            <a:br>
              <a:rPr lang="ru-RU" sz="2000" dirty="0" smtClean="0"/>
            </a:br>
            <a:r>
              <a:rPr lang="ru-RU" sz="2000" dirty="0" smtClean="0"/>
              <a:t>- контроль состояния безопасности ее значимых объектов;</a:t>
            </a:r>
            <a:br>
              <a:rPr lang="ru-RU" sz="2000" dirty="0" smtClean="0"/>
            </a:br>
            <a:r>
              <a:rPr lang="ru-RU" sz="2000" dirty="0" smtClean="0"/>
              <a:t>совершенствование безопасности ее значимых объектов.</a:t>
            </a:r>
            <a:endParaRPr lang="ru-RU" altLang="ru-RU" sz="2000" dirty="0" smtClean="0"/>
          </a:p>
          <a:p>
            <a:pPr marL="457200" indent="-457200" algn="just">
              <a:lnSpc>
                <a:spcPct val="150000"/>
              </a:lnSpc>
            </a:pPr>
            <a:r>
              <a:rPr lang="ru-RU" sz="2000" dirty="0" smtClean="0"/>
              <a:t> </a:t>
            </a:r>
          </a:p>
          <a:p>
            <a:pPr marL="457200" indent="-457200" algn="just">
              <a:lnSpc>
                <a:spcPct val="150000"/>
              </a:lnSpc>
            </a:pPr>
            <a:r>
              <a:rPr lang="ru-RU" sz="2000" dirty="0" smtClean="0"/>
              <a:t>29. В рамках планирования мероприятий по обеспечению безопасности ее значимых объектов осуществляются разработка и утверждение ежегодного плана мероприятий по обеспечению безопасности значимых объектов инфраструктуры (далее - план мероприятий).</a:t>
            </a:r>
            <a:endParaRPr lang="ru-RU" altLang="ru-RU"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63231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a:t>
            </a:r>
          </a:p>
          <a:p>
            <a:pPr marL="457200" indent="-457200" algn="just">
              <a:lnSpc>
                <a:spcPct val="150000"/>
              </a:lnSpc>
            </a:pPr>
            <a:r>
              <a:rPr lang="ru-RU" sz="2000" dirty="0" smtClean="0"/>
              <a:t>      По решению субъекта инфраструктуры план мероприятий может разрабатываться на более длительный срок с учетом имеющихся программ (планов) по модернизации, оснащению ее значимых объектов. </a:t>
            </a:r>
          </a:p>
          <a:p>
            <a:pPr marL="457200" indent="-457200" algn="just">
              <a:lnSpc>
                <a:spcPct val="150000"/>
              </a:lnSpc>
            </a:pPr>
            <a:r>
              <a:rPr lang="ru-RU" sz="2000" dirty="0" smtClean="0"/>
              <a:t>      План мероприятий разрабатывается структурным подразделением по безопасности, специалистами по безопасности с участием подразделений (работников), эксплуатирующих значимые объекты инфраструктуры, и подразделений (работников), обеспечивающих функционирование значимых объектов инфраструктуры.</a:t>
            </a:r>
          </a:p>
          <a:p>
            <a:pPr marL="457200" indent="-457200" algn="just">
              <a:lnSpc>
                <a:spcPct val="150000"/>
              </a:lnSpc>
            </a:pPr>
            <a:endParaRPr lang="ru-RU"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563231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      </a:t>
            </a:r>
          </a:p>
          <a:p>
            <a:pPr marL="457200" indent="-457200" algn="just">
              <a:lnSpc>
                <a:spcPct val="150000"/>
              </a:lnSpc>
            </a:pPr>
            <a:r>
              <a:rPr lang="ru-RU" sz="2000" dirty="0" smtClean="0"/>
              <a:t>       30.  План мероприятий должен содержать наименования мероприятий по обеспечению безопасности значимых объектов инфраструктуры, сроки их выполнения, наименования подразделений (работников), ответственных за реализацию каждого мероприятия. В план мероприятий включаются мероприятия по обеспечению функционирования системы безопасности, а также организационные и технические мероприятия по обеспечению безопасности ее значимых объектов, направленные на решение задач, установленных пунктом 6 настоящих Требований.</a:t>
            </a:r>
            <a:br>
              <a:rPr lang="ru-RU" sz="2000" dirty="0" smtClean="0"/>
            </a:br>
            <a:endParaRPr lang="ru-RU"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5"/>
            <a:ext cx="8569325" cy="6590971"/>
          </a:xfrm>
          <a:prstGeom prst="rect">
            <a:avLst/>
          </a:prstGeom>
          <a:noFill/>
          <a:ln w="9525">
            <a:noFill/>
            <a:miter lim="800000"/>
            <a:headEnd/>
            <a:tailEnd/>
          </a:ln>
          <a:effectLst/>
        </p:spPr>
        <p:txBody>
          <a:bodyPr wrap="square">
            <a:spAutoFit/>
          </a:bodyPr>
          <a:lstStyle/>
          <a:p>
            <a:pPr marL="457200" indent="-457200" algn="just">
              <a:lnSpc>
                <a:spcPct val="150000"/>
              </a:lnSpc>
            </a:pPr>
            <a:r>
              <a:rPr lang="ru-RU" sz="2000" dirty="0" smtClean="0"/>
              <a:t>31. Разработка мероприятий по обеспечению безопасности объектов инфраструктуры осуществляется в соответствии с настоящими требованиями, требованиями по безопасности, иными нормативными правовыми актами по обеспечению безопасности инфраструктуры, а также организационно-распорядительными документами по безопасности значимых объектов.</a:t>
            </a:r>
            <a:r>
              <a:rPr lang="ru-RU" sz="2400" dirty="0" smtClean="0"/>
              <a:t/>
            </a:r>
            <a:br>
              <a:rPr lang="ru-RU" sz="2400" dirty="0" smtClean="0"/>
            </a:br>
            <a:r>
              <a:rPr lang="ru-RU" sz="2000" dirty="0" smtClean="0"/>
              <a:t>План мероприятий утверждается руководителем субъекта критической информационной инфраструктуры и доводится до подразделений субъекта инфраструктуры в части, их касающейся.</a:t>
            </a:r>
            <a:br>
              <a:rPr lang="ru-RU" sz="2000" dirty="0" smtClean="0"/>
            </a:br>
            <a:r>
              <a:rPr lang="ru-RU" sz="2000" dirty="0" smtClean="0"/>
              <a:t>В подразделениях, эксплуатирующих ее значимые объекты, и подразделениях, обеспечивающих функционирование ее значимых объектов, на основе утвержденного плана мероприятий могут разрабатываться соответствующие отдельные планы мероприятий.</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32. Контроль за выполнением плана мероприятий осуществляется структурным подразделением по безопасности, специалистами по безопасности. Они ежегодно должны готовить отчет о выполнении плана мероприятий, который представляется руководителю субъекта инфраструктуры.</a:t>
            </a:r>
          </a:p>
          <a:p>
            <a:pPr marL="457200" indent="-457200" algn="just">
              <a:lnSpc>
                <a:spcPct val="150000"/>
              </a:lnSpc>
            </a:pPr>
            <a:r>
              <a:rPr lang="ru-RU" sz="2000" dirty="0" smtClean="0"/>
              <a:t>33. Мероприятия по обеспечению безопасности значимых объектов инфраструктуры могут включаться в общий план деятельности субъекта инфраструктуры (в случае его разработки) отдельным разделом. Порядок разработки, утверждения и внесения изменений в план мероприятий определяется ее субъектом в организационно-распорядительных документах по безопасности значимых объектов.</a:t>
            </a:r>
            <a:endParaRPr lang="ru-RU" altLang="ru-RU"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lnSpc>
                <a:spcPct val="150000"/>
              </a:lnSpc>
            </a:pPr>
            <a:endParaRPr lang="ru-RU" sz="2000" dirty="0" smtClean="0"/>
          </a:p>
          <a:p>
            <a:pPr marL="457200" indent="-457200" algn="just">
              <a:lnSpc>
                <a:spcPct val="150000"/>
              </a:lnSpc>
            </a:pPr>
            <a:r>
              <a:rPr lang="ru-RU" sz="2000" dirty="0" smtClean="0"/>
              <a:t>  34. Реализация (внедрение) мероприятий по обеспечению безопасности ее значимых объектов является результатом выполнения плана мероприятий и осуществляется в соответствии с организационно-распорядительными документами по безопасности значимых объектов.</a:t>
            </a:r>
            <a:br>
              <a:rPr lang="ru-RU" sz="2000" dirty="0" smtClean="0"/>
            </a:br>
            <a:r>
              <a:rPr lang="ru-RU" sz="2000" dirty="0" smtClean="0"/>
              <a:t>В ходе реализации мероприятий по обеспечению безопасности значимых объектов должны приниматься организационные меры и внедряться средства защиты информации на значимых объектах критической информации, направленные на блокирование (нейтрализацию) угроз безопасности информации.</a:t>
            </a:r>
            <a:br>
              <a:rPr lang="ru-RU" sz="2000" dirty="0" smtClean="0"/>
            </a:br>
            <a:endParaRPr lang="ru-RU"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5"/>
            <a:ext cx="8569325" cy="5940088"/>
          </a:xfrm>
          <a:prstGeom prst="rect">
            <a:avLst/>
          </a:prstGeom>
          <a:noFill/>
          <a:ln w="9525">
            <a:noFill/>
            <a:miter lim="800000"/>
            <a:headEnd/>
            <a:tailEnd/>
          </a:ln>
          <a:effectLst/>
        </p:spPr>
        <p:txBody>
          <a:bodyPr wrap="square">
            <a:spAutoFit/>
          </a:bodyPr>
          <a:lstStyle/>
          <a:p>
            <a:pPr marL="457200" indent="-457200" algn="just"/>
            <a:r>
              <a:rPr lang="ru-RU" sz="2000" dirty="0" smtClean="0"/>
              <a:t>      </a:t>
            </a:r>
          </a:p>
          <a:p>
            <a:pPr marL="457200" indent="-457200" algn="just">
              <a:lnSpc>
                <a:spcPct val="150000"/>
              </a:lnSpc>
            </a:pPr>
            <a:r>
              <a:rPr lang="ru-RU" sz="2000" dirty="0" smtClean="0"/>
              <a:t>       Результаты реализации мероприятий по обеспечению безопасности ее значимых объектов подлежат документированию в порядке, установленном субъектом инфраструктуры в организационно-распорядительных документах по безопасности значимых объектов.</a:t>
            </a:r>
          </a:p>
          <a:p>
            <a:pPr marL="457200" indent="-457200" algn="just">
              <a:lnSpc>
                <a:spcPct val="150000"/>
              </a:lnSpc>
            </a:pPr>
            <a:r>
              <a:rPr lang="ru-RU" sz="2000" dirty="0" smtClean="0"/>
              <a:t> </a:t>
            </a:r>
          </a:p>
          <a:p>
            <a:pPr marL="457200" indent="-457200" algn="just">
              <a:lnSpc>
                <a:spcPct val="150000"/>
              </a:lnSpc>
            </a:pPr>
            <a:r>
              <a:rPr lang="ru-RU" sz="2000" dirty="0" smtClean="0"/>
              <a:t>35. В рамках контроля состояния безопасности значимых объектов инфраструктуры должен осуществляться внутренний контроль организации работ по обеспечению безопасности ее значимых объектов и эффективности принимаемых организационных и технических мер.</a:t>
            </a:r>
          </a:p>
          <a:p>
            <a:pPr marL="457200" indent="-457200" algn="just">
              <a:lnSpc>
                <a:spcPct val="150000"/>
              </a:lnSpc>
            </a:pPr>
            <a:endParaRPr lang="ru-RU" altLang="ru-RU"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       В ходе проведения контроля проверяется выполнение настоящих Требований, требований по безопасности, иных нормативных правовых актов в области обеспечения безопасности критической информационной инфраструктуры, а также организационно-распорядительных документов по безопасности значимых объектов.</a:t>
            </a:r>
          </a:p>
          <a:p>
            <a:pPr marL="457200" indent="-457200" algn="just">
              <a:lnSpc>
                <a:spcPct val="150000"/>
              </a:lnSpc>
            </a:pPr>
            <a:r>
              <a:rPr lang="ru-RU" sz="2000" dirty="0" smtClean="0"/>
              <a:t>36. Контроль проводится ежегодно комиссией, назначаемой субъектом инфраструктуры. В состав комиссии включаются работники структурного подразделения по безопасности, специалисты по безопасности, работники подразделений, эксплуатирующих значимые объекты инфраструктуры, и подразделений, обеспечивающих функционирование  значимых объектов инфраструктуры.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170646"/>
          </a:xfrm>
          <a:prstGeom prst="rect">
            <a:avLst/>
          </a:prstGeom>
          <a:noFill/>
          <a:ln w="9525">
            <a:noFill/>
            <a:miter lim="800000"/>
            <a:headEnd/>
            <a:tailEnd/>
          </a:ln>
          <a:effectLst/>
        </p:spPr>
        <p:txBody>
          <a:bodyPr>
            <a:spAutoFit/>
          </a:bodyPr>
          <a:lstStyle/>
          <a:p>
            <a:pPr algn="ctr"/>
            <a:endParaRPr lang="ru-RU" sz="3200" dirty="0" smtClean="0"/>
          </a:p>
          <a:p>
            <a:pPr algn="ctr"/>
            <a:r>
              <a:rPr lang="ru-RU" altLang="ru-RU" sz="2800" b="1" dirty="0" smtClean="0">
                <a:solidFill>
                  <a:schemeClr val="accent2">
                    <a:lumMod val="50000"/>
                  </a:schemeClr>
                </a:solidFill>
                <a:latin typeface="+mj-lt"/>
                <a:ea typeface="+mj-ea"/>
                <a:cs typeface="+mj-cs"/>
              </a:rPr>
              <a:t>Требования к созданию систем безопасности значимых объектов критической информационной инфраструктуры Российской Федерации и обеспечению их функционирования</a:t>
            </a:r>
          </a:p>
          <a:p>
            <a:pPr algn="r"/>
            <a:r>
              <a:rPr lang="ru-RU" sz="3200" dirty="0" smtClean="0"/>
              <a:t/>
            </a:r>
            <a:br>
              <a:rPr lang="ru-RU" sz="3200" dirty="0" smtClean="0"/>
            </a:br>
            <a:r>
              <a:rPr lang="ru-RU" sz="2000" dirty="0" smtClean="0"/>
              <a:t/>
            </a:r>
            <a:br>
              <a:rPr lang="ru-RU" sz="2000" dirty="0" smtClean="0"/>
            </a:br>
            <a:r>
              <a:rPr lang="ru-RU" sz="2000" b="1" dirty="0" smtClean="0"/>
              <a:t>УТВЕРЖДЕНЫ</a:t>
            </a:r>
            <a:br>
              <a:rPr lang="ru-RU" sz="2000" b="1" dirty="0" smtClean="0"/>
            </a:br>
            <a:r>
              <a:rPr lang="ru-RU" sz="2000" b="1" dirty="0" smtClean="0"/>
              <a:t>приказом ФСТЭК России</a:t>
            </a:r>
            <a:br>
              <a:rPr lang="ru-RU" sz="2000" b="1" dirty="0" smtClean="0"/>
            </a:br>
            <a:r>
              <a:rPr lang="ru-RU" sz="2000" b="1" dirty="0" smtClean="0"/>
              <a:t>от 21 декабря 2017 года N 235</a:t>
            </a:r>
          </a:p>
          <a:p>
            <a:endParaRPr lang="ru-RU" sz="2000" dirty="0" smtClean="0"/>
          </a:p>
          <a:p>
            <a:pPr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94918" y="116632"/>
            <a:ext cx="8569325" cy="6555641"/>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      По решению субъекта инфраструктуры в состав комиссии могут включаться работники иных подразделений субъекта инфраструктуры. </a:t>
            </a:r>
          </a:p>
          <a:p>
            <a:pPr marL="457200" indent="-457200" algn="just">
              <a:lnSpc>
                <a:spcPct val="150000"/>
              </a:lnSpc>
            </a:pPr>
            <a:r>
              <a:rPr lang="ru-RU" sz="2000" dirty="0" smtClean="0"/>
              <a:t>       Для оценки эффективности принятых организационных и технических мер по обеспечению безопасности ее значимых объектов могут применяться средства контроля (анализа) защищенности.</a:t>
            </a:r>
          </a:p>
          <a:p>
            <a:pPr marL="457200" indent="-457200" algn="just">
              <a:lnSpc>
                <a:spcPct val="150000"/>
              </a:lnSpc>
            </a:pPr>
            <a:r>
              <a:rPr lang="ru-RU" sz="2000" dirty="0" smtClean="0"/>
              <a:t>      Результаты контроля оформляются актом, который подписывается членами комиссии и утверждается руководителем субъекта инфраструктуры (уполномоченным лицом).</a:t>
            </a:r>
            <a:br>
              <a:rPr lang="ru-RU" sz="2000" dirty="0" smtClean="0"/>
            </a:br>
            <a:r>
              <a:rPr lang="ru-RU" sz="2000" dirty="0" smtClean="0"/>
              <a:t>В случае проведения по решению руководителя субъекта инфраструктуры внешней оценки (внешнего аудита) состояния безопасности значимых объектов инфраструктуры внутренний контроль может не </a:t>
            </a:r>
            <a:r>
              <a:rPr lang="ru-RU" sz="2000" smtClean="0"/>
              <a:t>проводиться</a:t>
            </a:r>
            <a:r>
              <a:rPr lang="ru-RU" sz="2000" smtClean="0"/>
              <a:t>.</a:t>
            </a:r>
            <a:endParaRPr lang="ru-RU"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5478423"/>
          </a:xfrm>
          <a:prstGeom prst="rect">
            <a:avLst/>
          </a:prstGeom>
          <a:noFill/>
          <a:ln w="9525">
            <a:noFill/>
            <a:miter lim="800000"/>
            <a:headEnd/>
            <a:tailEnd/>
          </a:ln>
          <a:effectLst/>
        </p:spPr>
        <p:txBody>
          <a:bodyPr wrap="square">
            <a:spAutoFit/>
          </a:bodyPr>
          <a:lstStyle/>
          <a:p>
            <a:pPr marL="457200" indent="-457200" algn="just">
              <a:buFont typeface="+mj-lt"/>
              <a:buAutoNum type="arabicPeriod"/>
            </a:pPr>
            <a:endParaRPr lang="ru-RU" sz="2000" dirty="0" smtClean="0"/>
          </a:p>
          <a:p>
            <a:pPr marL="457200" indent="-457200" algn="just">
              <a:lnSpc>
                <a:spcPct val="150000"/>
              </a:lnSpc>
            </a:pPr>
            <a:r>
              <a:rPr lang="ru-RU" sz="2000" dirty="0" smtClean="0"/>
              <a:t>      </a:t>
            </a:r>
          </a:p>
          <a:p>
            <a:pPr marL="457200" indent="-457200" algn="just">
              <a:lnSpc>
                <a:spcPct val="150000"/>
              </a:lnSpc>
            </a:pPr>
            <a:r>
              <a:rPr lang="ru-RU" sz="2000" dirty="0" smtClean="0"/>
              <a:t>      Для проведения внешней оценки привлекаются организации, имеющие лицензии на деятельность в области защиты информации (в части услуг по контролю защищенности информации от несанкционированного доступа и ее модификации в средствах и системах информатизации).      </a:t>
            </a:r>
          </a:p>
          <a:p>
            <a:pPr marL="457200" indent="-457200" algn="just">
              <a:lnSpc>
                <a:spcPct val="150000"/>
              </a:lnSpc>
            </a:pPr>
            <a:r>
              <a:rPr lang="ru-RU" sz="2000" dirty="0" smtClean="0"/>
              <a:t>      Замечания, выявленные по результатам внутреннего контроля или внешней оценки (внешнего аудита), подлежат устранению в порядке и сроки, установленные руководителем субъекта инфраструктуры (уполномоченным лицом).</a:t>
            </a:r>
          </a:p>
          <a:p>
            <a:pPr marL="457200" indent="-457200" algn="just">
              <a:lnSpc>
                <a:spcPct val="150000"/>
              </a:lnSpc>
            </a:pPr>
            <a:r>
              <a:rPr lang="ru-RU" sz="2000"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marL="457200" indent="-457200" algn="just">
              <a:lnSpc>
                <a:spcPct val="150000"/>
              </a:lnSpc>
            </a:pPr>
            <a:r>
              <a:rPr lang="ru-RU" sz="2000" dirty="0" smtClean="0"/>
              <a:t>37. В рамках совершенствования безопасности значимых объектов инфраструктуры структурное подразделение по безопасности, специалисты по безопасности должны проводить анализ функционирования системы безопасности и состояния безопасности ее значимых объектов, по результатам которого разрабатывать предложения по развитию системы безопасности и меры по совершенствованию безопасности значимых объектов инфраструктуры.</a:t>
            </a:r>
          </a:p>
          <a:p>
            <a:pPr marL="457200" indent="-457200" algn="just">
              <a:lnSpc>
                <a:spcPct val="150000"/>
              </a:lnSpc>
            </a:pPr>
            <a:r>
              <a:rPr lang="ru-RU" sz="2000" dirty="0" smtClean="0"/>
              <a:t>      Анализ функционирования системы безопасности, а также разработка предложений по совершенствованию безопасности значимых объектов инфраструктуры осуществляются структурным подразделением по безопасности, специалистами по безопасности      с     участием       подразделений      (работников),</a:t>
            </a:r>
            <a:endParaRPr lang="ru-RU"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marL="457200" indent="-457200" algn="just"/>
            <a:r>
              <a:rPr lang="ru-RU" sz="2000" dirty="0" smtClean="0"/>
              <a:t>      эксплуатирующих значимые объекты инфраструктуры, и подразделений, обеспечивающих функционирование значимых объектов инфраструктуры.      </a:t>
            </a:r>
          </a:p>
          <a:p>
            <a:pPr marL="457200" indent="-457200" algn="just">
              <a:lnSpc>
                <a:spcPct val="150000"/>
              </a:lnSpc>
            </a:pPr>
            <a:r>
              <a:rPr lang="ru-RU" sz="2000" dirty="0" smtClean="0"/>
              <a:t>       Предложения по совершенствованию безопасности значимых объектов инфраструктуры представляются руководителю субъекта критической информационной инфраструктуры (уполномоченному лицу).</a:t>
            </a:r>
          </a:p>
          <a:p>
            <a:pPr marL="457200" indent="-457200" algn="just">
              <a:lnSpc>
                <a:spcPct val="150000"/>
              </a:lnSpc>
            </a:pPr>
            <a:endParaRPr lang="ru-RU" sz="2000" dirty="0" smtClean="0"/>
          </a:p>
          <a:p>
            <a:pPr marL="457200" indent="-457200" algn="just">
              <a:lnSpc>
                <a:spcPct val="150000"/>
              </a:lnSpc>
            </a:pPr>
            <a:r>
              <a:rPr lang="ru-RU" sz="2000" dirty="0" smtClean="0"/>
              <a:t>       В соответствии с решением руководителя субъекта инфраструктуры (уполномоченного лица) предложения по совершенствованию безопасности значимых объектов КИИ включаются в план мероприятий, разрабатываемый в соответствии с пунктами 29-33 настоящих Требований.</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847755"/>
          </a:xfrm>
          <a:prstGeom prst="rect">
            <a:avLst/>
          </a:prstGeom>
          <a:noFill/>
          <a:ln w="9525">
            <a:noFill/>
            <a:miter lim="800000"/>
            <a:headEnd/>
            <a:tailEnd/>
          </a:ln>
          <a:effectLst/>
        </p:spPr>
        <p:txBody>
          <a:bodyPr>
            <a:spAutoFit/>
          </a:bodyPr>
          <a:lstStyle/>
          <a:p>
            <a:pPr marL="514350" indent="-514350">
              <a:buAutoNum type="romanUcPeriod"/>
            </a:pPr>
            <a:r>
              <a:rPr lang="ru-RU" sz="2400" b="1" dirty="0" smtClean="0">
                <a:solidFill>
                  <a:schemeClr val="accent1">
                    <a:lumMod val="50000"/>
                  </a:schemeClr>
                </a:solidFill>
              </a:rPr>
              <a:t>Общие положения</a:t>
            </a:r>
          </a:p>
          <a:p>
            <a:pPr marL="514350" indent="-514350" algn="just">
              <a:buAutoNum type="romanUcPeriod"/>
            </a:pPr>
            <a:endParaRPr lang="ru-RU" sz="2000" dirty="0" smtClean="0"/>
          </a:p>
          <a:p>
            <a:pPr>
              <a:lnSpc>
                <a:spcPct val="150000"/>
              </a:lnSpc>
            </a:pPr>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Настоящие Требования разработаны в соответствии с Федеральным законом от </a:t>
            </a:r>
            <a:r>
              <a:rPr lang="ru-RU" sz="2000" b="1" dirty="0" smtClean="0">
                <a:latin typeface="Calibri" panose="020F0502020204030204" pitchFamily="34" charset="0"/>
                <a:cs typeface="Calibri" panose="020F0502020204030204" pitchFamily="34" charset="0"/>
              </a:rPr>
              <a:t>26 июля 2017 г. № 187-ФЗ «О безопасности критической информационной инфраструктуры Российской Федерации»</a:t>
            </a:r>
            <a:r>
              <a:rPr lang="ru-RU" sz="2000" dirty="0" smtClean="0">
                <a:latin typeface="Calibri" panose="020F0502020204030204" pitchFamily="34" charset="0"/>
                <a:cs typeface="Calibri" panose="020F0502020204030204" pitchFamily="34" charset="0"/>
              </a:rPr>
              <a:t> и устанавливают требования к созданию субъектами инфраструктуры Российской Федерации систем безопасности значимых объектов инфраструктуры и по обеспечению их функционирования.</a:t>
            </a:r>
          </a:p>
          <a:p>
            <a:pPr marL="457200" indent="-457200">
              <a:lnSpc>
                <a:spcPct val="150000"/>
              </a:lnSpc>
              <a:buAutoNum type="arabicPeriod"/>
            </a:pPr>
            <a:endParaRPr lang="en-US" sz="2000" dirty="0" smtClean="0">
              <a:latin typeface="Calibri" panose="020F0502020204030204" pitchFamily="34" charset="0"/>
              <a:cs typeface="Calibri" panose="020F0502020204030204" pitchFamily="34" charset="0"/>
            </a:endParaRPr>
          </a:p>
          <a:p>
            <a:pPr>
              <a:lnSpc>
                <a:spcPct val="150000"/>
              </a:lnSpc>
            </a:pPr>
            <a:r>
              <a:rPr lang="en-US" sz="2000" dirty="0" smtClean="0">
                <a:latin typeface="Calibri" panose="020F0502020204030204" pitchFamily="34" charset="0"/>
                <a:cs typeface="Calibri" panose="020F0502020204030204" pitchFamily="34" charset="0"/>
              </a:rPr>
              <a:t>2. </a:t>
            </a:r>
            <a:r>
              <a:rPr lang="ru-RU" sz="2000" dirty="0" smtClean="0">
                <a:latin typeface="Calibri" panose="020F0502020204030204" pitchFamily="34" charset="0"/>
                <a:cs typeface="Calibri" panose="020F0502020204030204" pitchFamily="34" charset="0"/>
              </a:rPr>
              <a:t>Системы безопасности создаются субъектами КИИ и включают в себя </a:t>
            </a:r>
            <a:r>
              <a:rPr lang="ru-RU" sz="2000" b="1" dirty="0" smtClean="0">
                <a:latin typeface="Calibri" panose="020F0502020204030204" pitchFamily="34" charset="0"/>
                <a:cs typeface="Calibri" panose="020F0502020204030204" pitchFamily="34" charset="0"/>
              </a:rPr>
              <a:t>правовые, организационные, технические и иные меры</a:t>
            </a:r>
            <a:r>
              <a:rPr lang="ru-RU" sz="2000" dirty="0" smtClean="0">
                <a:latin typeface="Calibri" panose="020F0502020204030204" pitchFamily="34" charset="0"/>
                <a:cs typeface="Calibri" panose="020F0502020204030204" pitchFamily="34" charset="0"/>
              </a:rPr>
              <a:t>, направленные на обеспечение информационной безопасности (защиты информации) субъектов инфраструктуры. </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11684"/>
          </a:xfrm>
        </p:spPr>
        <p:txBody>
          <a:bodyPr/>
          <a:lstStyle/>
          <a:p>
            <a:pPr marL="514350" indent="-514350" algn="just">
              <a:lnSpc>
                <a:spcPct val="150000"/>
              </a:lnSpc>
              <a:buFont typeface="+mj-lt"/>
              <a:buAutoNum type="arabicPeriod"/>
            </a:pP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t>
            </a:r>
            <a:br>
              <a:rPr lang="ru-RU" sz="2000" dirty="0" smtClean="0"/>
            </a:br>
            <a:r>
              <a:rPr lang="ru-RU" sz="2000" dirty="0" smtClean="0"/>
              <a:t/>
            </a:r>
            <a:br>
              <a:rPr lang="ru-RU" sz="2000" dirty="0" smtClean="0"/>
            </a:br>
            <a:endParaRPr lang="ru-RU" sz="3200" b="1" i="1" dirty="0">
              <a:solidFill>
                <a:schemeClr val="accent2">
                  <a:lumMod val="50000"/>
                </a:schemeClr>
              </a:solidFill>
            </a:endParaRPr>
          </a:p>
        </p:txBody>
      </p:sp>
      <p:sp>
        <p:nvSpPr>
          <p:cNvPr id="3" name="Объект 2"/>
          <p:cNvSpPr>
            <a:spLocks noGrp="1"/>
          </p:cNvSpPr>
          <p:nvPr>
            <p:ph idx="1"/>
          </p:nvPr>
        </p:nvSpPr>
        <p:spPr>
          <a:xfrm>
            <a:off x="142844" y="642918"/>
            <a:ext cx="8785225" cy="5429288"/>
          </a:xfrm>
        </p:spPr>
        <p:txBody>
          <a:bodyPr/>
          <a:lstStyle/>
          <a:p>
            <a:pPr marL="0" indent="-457200">
              <a:lnSpc>
                <a:spcPct val="150000"/>
              </a:lnSpc>
              <a:buNone/>
              <a:defRPr/>
            </a:pPr>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3</a:t>
            </a:r>
            <a:r>
              <a:rPr lang="ru-RU" sz="2000" dirty="0" smtClean="0">
                <a:latin typeface="Calibri" panose="020F0502020204030204" pitchFamily="34" charset="0"/>
                <a:cs typeface="Calibri" panose="020F0502020204030204" pitchFamily="34" charset="0"/>
              </a:rPr>
              <a:t>. Создание и функционирование систем безопасности должно быть направлено на обеспечение устойчивого функционирования значимых объектов </a:t>
            </a:r>
            <a:r>
              <a:rPr lang="ru-RU" sz="2000" b="1" dirty="0" smtClean="0">
                <a:latin typeface="Calibri" panose="020F0502020204030204" pitchFamily="34" charset="0"/>
                <a:cs typeface="Calibri" panose="020F0502020204030204" pitchFamily="34" charset="0"/>
              </a:rPr>
              <a:t>критической информационной инфраструктуры </a:t>
            </a:r>
            <a:r>
              <a:rPr lang="ru-RU" sz="2000" dirty="0" smtClean="0">
                <a:latin typeface="Calibri" panose="020F0502020204030204" pitchFamily="34" charset="0"/>
                <a:cs typeface="Calibri" panose="020F0502020204030204" pitchFamily="34" charset="0"/>
              </a:rPr>
              <a:t>при проведении в отношении них </a:t>
            </a:r>
            <a:r>
              <a:rPr lang="ru-RU" sz="2000" b="1" dirty="0" smtClean="0">
                <a:latin typeface="Calibri" panose="020F0502020204030204" pitchFamily="34" charset="0"/>
                <a:cs typeface="Calibri" panose="020F0502020204030204" pitchFamily="34" charset="0"/>
              </a:rPr>
              <a:t>компьютерных атак</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endParaRPr lang="ru-RU" sz="2000" dirty="0" smtClean="0">
              <a:latin typeface="Calibri" panose="020F0502020204030204" pitchFamily="34" charset="0"/>
              <a:cs typeface="Calibri" panose="020F0502020204030204" pitchFamily="34" charset="0"/>
            </a:endParaRPr>
          </a:p>
          <a:p>
            <a:pPr marL="0" indent="-457200">
              <a:lnSpc>
                <a:spcPct val="150000"/>
              </a:lnSpc>
              <a:buNone/>
              <a:defRPr/>
            </a:pPr>
            <a:r>
              <a:rPr lang="ru-RU" sz="2000" dirty="0" smtClean="0">
                <a:latin typeface="Calibri" panose="020F0502020204030204" pitchFamily="34" charset="0"/>
                <a:cs typeface="Calibri" panose="020F0502020204030204" pitchFamily="34" charset="0"/>
              </a:rPr>
              <a:t>      Системы безопасности создаются в отношении всех значимых объектов </a:t>
            </a:r>
            <a:r>
              <a:rPr lang="ru-RU" sz="2000" b="1" dirty="0" smtClean="0">
                <a:latin typeface="Calibri" panose="020F0502020204030204" pitchFamily="34" charset="0"/>
                <a:cs typeface="Calibri" panose="020F0502020204030204" pitchFamily="34" charset="0"/>
              </a:rPr>
              <a:t>инфраструктуры</a:t>
            </a:r>
            <a:r>
              <a:rPr lang="ru-RU" sz="2000" dirty="0" smtClean="0">
                <a:latin typeface="Calibri" panose="020F0502020204030204" pitchFamily="34" charset="0"/>
                <a:cs typeface="Calibri" panose="020F0502020204030204" pitchFamily="34" charset="0"/>
              </a:rPr>
              <a:t> субъектов инфраструктуры. По решению ее субъекта для одного или группы значимых объектов - могут создаваться отдельные системы безопасности.</a:t>
            </a:r>
            <a:endParaRPr lang="ru-RU" sz="2000"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58" y="500042"/>
            <a:ext cx="8569325" cy="5632311"/>
          </a:xfrm>
          <a:prstGeom prst="rect">
            <a:avLst/>
          </a:prstGeom>
          <a:noFill/>
          <a:ln w="9525">
            <a:noFill/>
            <a:miter lim="800000"/>
            <a:headEnd/>
            <a:tailEnd/>
          </a:ln>
          <a:effectLst/>
        </p:spPr>
        <p:txBody>
          <a:bodyPr>
            <a:spAutoFit/>
          </a:bodyPr>
          <a:lstStyle/>
          <a:p>
            <a:pPr>
              <a:lnSpc>
                <a:spcPct val="150000"/>
              </a:lnSpc>
            </a:pPr>
            <a:r>
              <a:rPr lang="ru-RU" sz="2000" dirty="0" smtClean="0">
                <a:latin typeface="Calibri" panose="020F0502020204030204" pitchFamily="34" charset="0"/>
                <a:cs typeface="Calibri" panose="020F0502020204030204" pitchFamily="34" charset="0"/>
              </a:rPr>
              <a:t>4. Системы безопасности включают силы обеспечения безопасности значимых объектов </a:t>
            </a:r>
            <a:r>
              <a:rPr lang="ru-RU" sz="2000" b="1" dirty="0" smtClean="0">
                <a:latin typeface="Calibri" panose="020F0502020204030204" pitchFamily="34" charset="0"/>
                <a:cs typeface="Calibri" panose="020F0502020204030204" pitchFamily="34" charset="0"/>
              </a:rPr>
              <a:t>инфраструктуры</a:t>
            </a:r>
            <a:r>
              <a:rPr lang="ru-RU" sz="2000" dirty="0" smtClean="0">
                <a:latin typeface="Calibri" panose="020F0502020204030204" pitchFamily="34" charset="0"/>
                <a:cs typeface="Calibri" panose="020F0502020204030204" pitchFamily="34" charset="0"/>
              </a:rPr>
              <a:t> и используемые ими средства обеспечения безопасности ее значимых объектов.</a:t>
            </a:r>
            <a:br>
              <a:rPr lang="ru-RU" sz="2000" dirty="0" smtClean="0">
                <a:latin typeface="Calibri" panose="020F0502020204030204" pitchFamily="34" charset="0"/>
                <a:cs typeface="Calibri" panose="020F0502020204030204" pitchFamily="34" charset="0"/>
              </a:rPr>
            </a:br>
            <a:r>
              <a:rPr lang="ru-RU" sz="2000" b="1" dirty="0" smtClean="0">
                <a:latin typeface="Calibri" panose="020F0502020204030204" pitchFamily="34" charset="0"/>
                <a:cs typeface="Calibri" panose="020F0502020204030204" pitchFamily="34" charset="0"/>
              </a:rPr>
              <a:t>К силам обеспечения безопасности значимых объектов критической информационной инфраструктуры относятся:</a:t>
            </a:r>
          </a:p>
          <a:p>
            <a:pPr>
              <a:lnSpc>
                <a:spcPct val="150000"/>
              </a:lnSpc>
            </a:pPr>
            <a:r>
              <a:rPr lang="ru-RU" sz="2000" dirty="0" smtClean="0">
                <a:latin typeface="Calibri" panose="020F0502020204030204" pitchFamily="34" charset="0"/>
                <a:cs typeface="Calibri" panose="020F0502020204030204" pitchFamily="34" charset="0"/>
              </a:rPr>
              <a:t>- подразделения (работники) субъекта инфраструктуры, ответственные за обеспечение безопасности значимых объектов КИИ; </a:t>
            </a:r>
          </a:p>
          <a:p>
            <a:pPr>
              <a:lnSpc>
                <a:spcPct val="150000"/>
              </a:lnSpc>
            </a:pPr>
            <a:r>
              <a:rPr lang="ru-RU" sz="2000" dirty="0" smtClean="0">
                <a:latin typeface="Calibri" panose="020F0502020204030204" pitchFamily="34" charset="0"/>
                <a:cs typeface="Calibri" panose="020F0502020204030204" pitchFamily="34" charset="0"/>
              </a:rPr>
              <a:t>- подразделения (работники), эксплуатирующие ее значимые объекты;</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подразделения (работники), обеспечивающие функционирование (сопровождение, обслуживание, ремонт) ее значимых объектов;</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иные подразделения (работники), участвующие в обеспечении безопасности значимых объектов инфраструктуры.</a:t>
            </a:r>
            <a:endParaRPr 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5"/>
            <a:ext cx="8569325" cy="5478423"/>
          </a:xfrm>
          <a:prstGeom prst="rect">
            <a:avLst/>
          </a:prstGeom>
          <a:noFill/>
          <a:ln w="9525">
            <a:noFill/>
            <a:miter lim="800000"/>
            <a:headEnd/>
            <a:tailEnd/>
          </a:ln>
          <a:effectLst/>
        </p:spPr>
        <p:txBody>
          <a:bodyPr wrap="square">
            <a:spAutoFit/>
          </a:bodyPr>
          <a:lstStyle/>
          <a:p>
            <a:pPr marL="457200" indent="-457200" algn="just">
              <a:defRPr/>
            </a:pPr>
            <a:r>
              <a:rPr lang="ru-RU" sz="2000" dirty="0" smtClean="0"/>
              <a:t>   </a:t>
            </a:r>
          </a:p>
          <a:p>
            <a:pPr indent="-457200">
              <a:lnSpc>
                <a:spcPct val="150000"/>
              </a:lnSpc>
              <a:defRPr/>
            </a:pPr>
            <a:r>
              <a:rPr lang="ru-RU" sz="2000" dirty="0" smtClean="0">
                <a:latin typeface="Calibri" panose="020F0502020204030204" pitchFamily="34" charset="0"/>
                <a:cs typeface="Calibri" panose="020F0502020204030204" pitchFamily="34" charset="0"/>
              </a:rPr>
              <a:t>      	К средствам обеспечения безопасности значимых объектов инфраструктуры</a:t>
            </a:r>
            <a:r>
              <a:rPr lang="ru-RU" sz="2000" b="1"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относятся программные и программно-аппаратные средства, применяемые для обеспечения безопасности значимых объектов инфраструктуры.</a:t>
            </a:r>
            <a:br>
              <a:rPr lang="ru-RU" sz="2000" dirty="0" smtClean="0">
                <a:latin typeface="Calibri" panose="020F0502020204030204" pitchFamily="34" charset="0"/>
                <a:cs typeface="Calibri" panose="020F0502020204030204" pitchFamily="34" charset="0"/>
              </a:rPr>
            </a:br>
            <a:endParaRPr lang="ru-RU" sz="2000" dirty="0" smtClean="0">
              <a:latin typeface="Calibri" panose="020F0502020204030204" pitchFamily="34" charset="0"/>
              <a:cs typeface="Calibri" panose="020F0502020204030204" pitchFamily="34" charset="0"/>
            </a:endParaRPr>
          </a:p>
          <a:p>
            <a:pPr indent="-457200">
              <a:lnSpc>
                <a:spcPct val="150000"/>
              </a:lnSpc>
              <a:defRPr/>
            </a:pPr>
            <a:r>
              <a:rPr lang="ru-RU" sz="2000" dirty="0" smtClean="0">
                <a:latin typeface="Calibri" panose="020F0502020204030204" pitchFamily="34" charset="0"/>
                <a:cs typeface="Calibri" panose="020F0502020204030204" pitchFamily="34" charset="0"/>
              </a:rPr>
              <a:t>5.Системы безопасности должны функционировать в соответствии с организационно-распорядительными документами по обеспечению безопасности значимых объектов инфраструктуры, разрабатываемыми ее субъектами в соответствии с настоящими Требованиями (далее - организационно-распорядительные документы по безопасности значимых объектов).  </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428604"/>
            <a:ext cx="8569325" cy="4555093"/>
          </a:xfrm>
          <a:prstGeom prst="rect">
            <a:avLst/>
          </a:prstGeom>
          <a:noFill/>
          <a:ln w="9525">
            <a:noFill/>
            <a:miter lim="800000"/>
            <a:headEnd/>
            <a:tailEnd/>
          </a:ln>
          <a:effectLst/>
        </p:spPr>
        <p:txBody>
          <a:bodyPr wrap="square">
            <a:spAutoFit/>
          </a:bodyPr>
          <a:lstStyle/>
          <a:p>
            <a:pPr indent="-457200">
              <a:lnSpc>
                <a:spcPct val="150000"/>
              </a:lnSpc>
              <a:defRPr/>
            </a:pPr>
            <a:r>
              <a:rPr lang="ru-RU" sz="2000" dirty="0" smtClean="0">
                <a:latin typeface="Calibri" panose="020F0502020204030204" pitchFamily="34" charset="0"/>
                <a:cs typeface="Calibri" panose="020F0502020204030204" pitchFamily="34" charset="0"/>
              </a:rPr>
              <a:t>6.</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Системы безопасности должны обеспечивать:</a:t>
            </a:r>
            <a:br>
              <a:rPr lang="ru-RU"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предотвращение неправомерного доступа к информации, обрабатываемой значимыми объектами инфраструктуры, уничтожения такой информации, ее модифицирования, блокирования, копирования, предоставления и распространения, а также иных неправомерных действий в отношении такой информации; </a:t>
            </a:r>
          </a:p>
          <a:p>
            <a:pPr indent="-457200">
              <a:lnSpc>
                <a:spcPct val="150000"/>
              </a:lnSpc>
              <a:defRPr/>
            </a:pPr>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 недопущение воздействия на технические средства обработки информации, в результате которого может быть нарушено и прекращено функционирование значимых объектов инфраструктуры;</a:t>
            </a:r>
            <a:endParaRPr lang="ru-RU" alt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endParaRPr lang="ru-RU" sz="2000" b="1" dirty="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4676</TotalTime>
  <Words>1846</Words>
  <Application>Microsoft Office PowerPoint</Application>
  <PresentationFormat>Экран (4:3)</PresentationFormat>
  <Paragraphs>143</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Оформление по умолчанию</vt:lpstr>
      <vt:lpstr>Технологии обеспечения информационной безопасности</vt:lpstr>
      <vt:lpstr>       ФЕДЕРАЛЬНАЯ СЛУЖБА ПО ТЕХНИЧЕСКОМУ И ЭКСПОРТНОМУ КОНТРОЛЮ ПРИКАЗ от 21 декабря 2017 года N 235 Об утверждении Требований к созданию систем безопасности значимых объектов критической информационной инфраструктуры Российской Федерации и обеспечению их функционирования</vt:lpstr>
      <vt:lpstr> </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Протоколы транспортного и прикладного уровней</dc:title>
  <dc:creator>Оля</dc:creator>
  <cp:lastModifiedBy>Сторожук Николай Леонидович</cp:lastModifiedBy>
  <cp:revision>562</cp:revision>
  <dcterms:created xsi:type="dcterms:W3CDTF">1999-08-17T22:35:22Z</dcterms:created>
  <dcterms:modified xsi:type="dcterms:W3CDTF">2018-12-27T08:05:59Z</dcterms:modified>
</cp:coreProperties>
</file>